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1" r:id="rId1"/>
  </p:sldMasterIdLst>
  <p:notesMasterIdLst>
    <p:notesMasterId r:id="rId80"/>
  </p:notesMasterIdLst>
  <p:sldIdLst>
    <p:sldId id="323" r:id="rId2"/>
    <p:sldId id="324" r:id="rId3"/>
    <p:sldId id="325" r:id="rId4"/>
    <p:sldId id="401" r:id="rId5"/>
    <p:sldId id="326" r:id="rId6"/>
    <p:sldId id="327" r:id="rId7"/>
    <p:sldId id="328" r:id="rId8"/>
    <p:sldId id="329" r:id="rId9"/>
    <p:sldId id="330" r:id="rId10"/>
    <p:sldId id="331" r:id="rId11"/>
    <p:sldId id="343" r:id="rId12"/>
    <p:sldId id="332" r:id="rId13"/>
    <p:sldId id="334" r:id="rId14"/>
    <p:sldId id="335" r:id="rId15"/>
    <p:sldId id="336" r:id="rId16"/>
    <p:sldId id="337" r:id="rId17"/>
    <p:sldId id="338" r:id="rId18"/>
    <p:sldId id="339" r:id="rId19"/>
    <p:sldId id="340" r:id="rId20"/>
    <p:sldId id="341" r:id="rId21"/>
    <p:sldId id="402" r:id="rId22"/>
    <p:sldId id="342" r:id="rId23"/>
    <p:sldId id="344" r:id="rId24"/>
    <p:sldId id="345" r:id="rId25"/>
    <p:sldId id="346" r:id="rId26"/>
    <p:sldId id="347" r:id="rId27"/>
    <p:sldId id="363" r:id="rId28"/>
    <p:sldId id="348" r:id="rId29"/>
    <p:sldId id="349" r:id="rId30"/>
    <p:sldId id="364" r:id="rId31"/>
    <p:sldId id="365" r:id="rId32"/>
    <p:sldId id="366" r:id="rId33"/>
    <p:sldId id="367" r:id="rId34"/>
    <p:sldId id="350" r:id="rId35"/>
    <p:sldId id="351" r:id="rId36"/>
    <p:sldId id="352" r:id="rId37"/>
    <p:sldId id="353" r:id="rId38"/>
    <p:sldId id="354" r:id="rId39"/>
    <p:sldId id="355" r:id="rId40"/>
    <p:sldId id="368" r:id="rId41"/>
    <p:sldId id="369" r:id="rId42"/>
    <p:sldId id="356" r:id="rId43"/>
    <p:sldId id="357" r:id="rId44"/>
    <p:sldId id="358" r:id="rId45"/>
    <p:sldId id="359" r:id="rId46"/>
    <p:sldId id="360" r:id="rId47"/>
    <p:sldId id="361" r:id="rId48"/>
    <p:sldId id="362" r:id="rId49"/>
    <p:sldId id="370" r:id="rId50"/>
    <p:sldId id="372" r:id="rId51"/>
    <p:sldId id="373" r:id="rId52"/>
    <p:sldId id="374" r:id="rId53"/>
    <p:sldId id="375" r:id="rId54"/>
    <p:sldId id="388" r:id="rId55"/>
    <p:sldId id="389" r:id="rId56"/>
    <p:sldId id="396" r:id="rId57"/>
    <p:sldId id="390" r:id="rId58"/>
    <p:sldId id="391" r:id="rId59"/>
    <p:sldId id="392" r:id="rId60"/>
    <p:sldId id="393" r:id="rId61"/>
    <p:sldId id="394" r:id="rId62"/>
    <p:sldId id="395" r:id="rId63"/>
    <p:sldId id="376" r:id="rId64"/>
    <p:sldId id="379" r:id="rId65"/>
    <p:sldId id="380" r:id="rId66"/>
    <p:sldId id="377" r:id="rId67"/>
    <p:sldId id="378" r:id="rId68"/>
    <p:sldId id="397" r:id="rId69"/>
    <p:sldId id="398" r:id="rId70"/>
    <p:sldId id="399" r:id="rId71"/>
    <p:sldId id="381" r:id="rId72"/>
    <p:sldId id="382" r:id="rId73"/>
    <p:sldId id="383" r:id="rId74"/>
    <p:sldId id="384" r:id="rId75"/>
    <p:sldId id="385" r:id="rId76"/>
    <p:sldId id="386" r:id="rId77"/>
    <p:sldId id="387" r:id="rId78"/>
    <p:sldId id="400" r:id="rId7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8" autoAdjust="0"/>
    <p:restoredTop sz="84522" autoAdjust="0"/>
  </p:normalViewPr>
  <p:slideViewPr>
    <p:cSldViewPr snapToGrid="0">
      <p:cViewPr>
        <p:scale>
          <a:sx n="98" d="100"/>
          <a:sy n="98" d="100"/>
        </p:scale>
        <p:origin x="-336" y="6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B3F601CB-E4CF-F140-98BE-0074C7EEDAFF}" type="slidenum">
              <a:rPr lang="en-US" altLang="en-US"/>
              <a:pPr>
                <a:defRPr/>
              </a:pPr>
              <a:t>‹#›</a:t>
            </a:fld>
            <a:endParaRPr lang="en-US" altLang="en-US"/>
          </a:p>
        </p:txBody>
      </p:sp>
    </p:spTree>
    <p:extLst>
      <p:ext uri="{BB962C8B-B14F-4D97-AF65-F5344CB8AC3E}">
        <p14:creationId xmlns:p14="http://schemas.microsoft.com/office/powerpoint/2010/main" val="371819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omputer_program" TargetMode="External"/><Relationship Id="rId4" Type="http://schemas.openxmlformats.org/officeDocument/2006/relationships/hyperlink" Target="https://en.wikipedia.org/wiki/Computer" TargetMode="External"/><Relationship Id="rId5" Type="http://schemas.openxmlformats.org/officeDocument/2006/relationships/hyperlink" Target="https://en.wikipedia.org/wiki/Non-interactive" TargetMode="External"/><Relationship Id="rId6" Type="http://schemas.openxmlformats.org/officeDocument/2006/relationships/hyperlink" Target="https://en.wikipedia.org/wiki/Processing_mode" TargetMode="External"/><Relationship Id="rId7" Type="http://schemas.openxmlformats.org/officeDocument/2006/relationships/hyperlink" Target="https://en.wikipedia.org/wiki/Job_(computing)"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omputer_programming" TargetMode="External"/><Relationship Id="rId4" Type="http://schemas.openxmlformats.org/officeDocument/2006/relationships/hyperlink" Target="https://en.wikipedia.org/wiki/Dataflow_programming" TargetMode="External"/><Relationship Id="rId5" Type="http://schemas.openxmlformats.org/officeDocument/2006/relationships/hyperlink" Target="https://en.wikipedia.org/wiki/Reactive_programming" TargetMode="External"/><Relationship Id="rId6" Type="http://schemas.openxmlformats.org/officeDocument/2006/relationships/hyperlink" Target="https://en.wikipedia.org/wiki/Stream_processing%23cite_note-1" TargetMode="External"/><Relationship Id="rId7" Type="http://schemas.openxmlformats.org/officeDocument/2006/relationships/hyperlink" Target="https://en.wikipedia.org/wiki/Parallel_computing" TargetMode="External"/><Relationship Id="rId8" Type="http://schemas.openxmlformats.org/officeDocument/2006/relationships/hyperlink" Target="https://en.wikipedia.org/wiki/Floating_point_unit" TargetMode="External"/><Relationship Id="rId9" Type="http://schemas.openxmlformats.org/officeDocument/2006/relationships/hyperlink" Target="https://en.wikipedia.org/wiki/Graphics_processing_unit" TargetMode="External"/><Relationship Id="rId10" Type="http://schemas.openxmlformats.org/officeDocument/2006/relationships/hyperlink" Target="https://en.wikipedia.org/wiki/FPGA" TargetMode="External"/><Relationship Id="rId11" Type="http://schemas.openxmlformats.org/officeDocument/2006/relationships/hyperlink" Target="https://en.wikipedia.org/wiki/Stream_processing%23cite_note-2"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8ED31BB-1BFD-D447-8D2A-986A365382A7}" type="slidenum">
              <a:rPr lang="en-US" altLang="en-US" sz="1200"/>
              <a:pPr/>
              <a:t>1</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en-US">
              <a:ea typeface="ＭＳ Ｐゴシック" charset="-128"/>
            </a:endParaRPr>
          </a:p>
        </p:txBody>
      </p:sp>
    </p:spTree>
    <p:extLst>
      <p:ext uri="{BB962C8B-B14F-4D97-AF65-F5344CB8AC3E}">
        <p14:creationId xmlns:p14="http://schemas.microsoft.com/office/powerpoint/2010/main" val="213749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7" name="Shape 6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631" name="Shape 6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643" name="Shape 6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702" name="Shape 7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709" name="Shape 7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rtl="0">
              <a:spcBef>
                <a:spcPts val="0"/>
              </a:spcBef>
              <a:buClr>
                <a:schemeClr val="dk1"/>
              </a:buClr>
              <a:buSzPct val="25000"/>
              <a:buFont typeface="Arial"/>
              <a:buNone/>
            </a:pPr>
            <a:r>
              <a:rPr lang="en-GB" sz="1100" b="1" dirty="0">
                <a:solidFill>
                  <a:schemeClr val="dk1"/>
                </a:solidFill>
                <a:latin typeface="Calibri"/>
                <a:ea typeface="Calibri"/>
                <a:cs typeface="Calibri"/>
                <a:sym typeface="Calibri"/>
              </a:rPr>
              <a:t>Batch processing</a:t>
            </a:r>
            <a:r>
              <a:rPr lang="en-GB" sz="1100" dirty="0">
                <a:solidFill>
                  <a:schemeClr val="dk1"/>
                </a:solidFill>
                <a:latin typeface="Calibri"/>
                <a:ea typeface="Calibri"/>
                <a:cs typeface="Calibri"/>
                <a:sym typeface="Calibri"/>
              </a:rPr>
              <a:t> is the execution of a series of jobs in a </a:t>
            </a:r>
            <a:r>
              <a:rPr lang="en-GB" sz="1100" u="sng" dirty="0">
                <a:solidFill>
                  <a:schemeClr val="hlink"/>
                </a:solidFill>
                <a:latin typeface="Calibri"/>
                <a:ea typeface="Calibri"/>
                <a:cs typeface="Calibri"/>
                <a:sym typeface="Calibri"/>
                <a:hlinkClick r:id="rId3"/>
              </a:rPr>
              <a:t>program</a:t>
            </a:r>
            <a:r>
              <a:rPr lang="en-GB" sz="1100" dirty="0">
                <a:solidFill>
                  <a:schemeClr val="dk1"/>
                </a:solidFill>
                <a:latin typeface="Calibri"/>
                <a:ea typeface="Calibri"/>
                <a:cs typeface="Calibri"/>
                <a:sym typeface="Calibri"/>
              </a:rPr>
              <a:t> on a </a:t>
            </a:r>
            <a:r>
              <a:rPr lang="en-GB" sz="1100" u="sng" dirty="0">
                <a:solidFill>
                  <a:schemeClr val="hlink"/>
                </a:solidFill>
                <a:latin typeface="Calibri"/>
                <a:ea typeface="Calibri"/>
                <a:cs typeface="Calibri"/>
                <a:sym typeface="Calibri"/>
                <a:hlinkClick r:id="rId4"/>
              </a:rPr>
              <a:t>computer</a:t>
            </a:r>
            <a:r>
              <a:rPr lang="en-GB" sz="1100" dirty="0">
                <a:solidFill>
                  <a:schemeClr val="dk1"/>
                </a:solidFill>
                <a:latin typeface="Calibri"/>
                <a:ea typeface="Calibri"/>
                <a:cs typeface="Calibri"/>
                <a:sym typeface="Calibri"/>
              </a:rPr>
              <a:t> without manual intervention (</a:t>
            </a:r>
            <a:r>
              <a:rPr lang="en-GB" sz="1100" u="sng" dirty="0">
                <a:solidFill>
                  <a:schemeClr val="hlink"/>
                </a:solidFill>
                <a:latin typeface="Calibri"/>
                <a:ea typeface="Calibri"/>
                <a:cs typeface="Calibri"/>
                <a:sym typeface="Calibri"/>
                <a:hlinkClick r:id="rId5"/>
              </a:rPr>
              <a:t>non-interactive</a:t>
            </a:r>
            <a:r>
              <a:rPr lang="en-GB" sz="1100" dirty="0">
                <a:solidFill>
                  <a:schemeClr val="dk1"/>
                </a:solidFill>
                <a:latin typeface="Calibri"/>
                <a:ea typeface="Calibri"/>
                <a:cs typeface="Calibri"/>
                <a:sym typeface="Calibri"/>
              </a:rPr>
              <a:t>). Strictly speaking, it is a </a:t>
            </a:r>
            <a:r>
              <a:rPr lang="en-GB" sz="1100" u="sng" dirty="0">
                <a:solidFill>
                  <a:schemeClr val="hlink"/>
                </a:solidFill>
                <a:latin typeface="Calibri"/>
                <a:ea typeface="Calibri"/>
                <a:cs typeface="Calibri"/>
                <a:sym typeface="Calibri"/>
                <a:hlinkClick r:id="rId6"/>
              </a:rPr>
              <a:t>processing mode</a:t>
            </a:r>
            <a:r>
              <a:rPr lang="en-GB" sz="1100" dirty="0">
                <a:solidFill>
                  <a:schemeClr val="dk1"/>
                </a:solidFill>
                <a:latin typeface="Calibri"/>
                <a:ea typeface="Calibri"/>
                <a:cs typeface="Calibri"/>
                <a:sym typeface="Calibri"/>
              </a:rPr>
              <a:t>: the execution of a series of programs each on a set or "batch" of inputs, rather than a </a:t>
            </a:r>
            <a:r>
              <a:rPr lang="en-GB" sz="1100" i="1" dirty="0">
                <a:solidFill>
                  <a:schemeClr val="dk1"/>
                </a:solidFill>
                <a:latin typeface="Calibri"/>
                <a:ea typeface="Calibri"/>
                <a:cs typeface="Calibri"/>
                <a:sym typeface="Calibri"/>
              </a:rPr>
              <a:t>single</a:t>
            </a:r>
            <a:r>
              <a:rPr lang="en-GB" sz="1100" dirty="0">
                <a:solidFill>
                  <a:schemeClr val="dk1"/>
                </a:solidFill>
                <a:latin typeface="Calibri"/>
                <a:ea typeface="Calibri"/>
                <a:cs typeface="Calibri"/>
                <a:sym typeface="Calibri"/>
              </a:rPr>
              <a:t> input (which would instead be a custom </a:t>
            </a:r>
            <a:r>
              <a:rPr lang="en-GB" sz="1100" i="1" u="sng" dirty="0">
                <a:solidFill>
                  <a:schemeClr val="hlink"/>
                </a:solidFill>
                <a:latin typeface="Calibri"/>
                <a:ea typeface="Calibri"/>
                <a:cs typeface="Calibri"/>
                <a:sym typeface="Calibri"/>
                <a:hlinkClick r:id="rId7"/>
              </a:rPr>
              <a:t>job</a:t>
            </a:r>
            <a:r>
              <a:rPr lang="en-GB" sz="1100" dirty="0">
                <a:solidFill>
                  <a:schemeClr val="dk1"/>
                </a:solidFill>
                <a:latin typeface="Calibri"/>
                <a:ea typeface="Calibri"/>
                <a:cs typeface="Calibri"/>
                <a:sym typeface="Calibri"/>
              </a:rPr>
              <a:t>). However, this distinction has largely been lost, and the series of steps in a batch process are often called a "job" or "batch job".</a:t>
            </a:r>
          </a:p>
          <a:p>
            <a:pPr lvl="0" rtl="0">
              <a:spcBef>
                <a:spcPts val="0"/>
              </a:spcBef>
              <a:buClr>
                <a:schemeClr val="dk1"/>
              </a:buClr>
              <a:buFont typeface="Arial"/>
              <a:buNone/>
            </a:pPr>
            <a:endParaRPr sz="1100" dirty="0">
              <a:solidFill>
                <a:schemeClr val="dk1"/>
              </a:solidFill>
              <a:latin typeface="Calibri"/>
              <a:ea typeface="Calibri"/>
              <a:cs typeface="Calibri"/>
              <a:sym typeface="Calibri"/>
            </a:endParaRPr>
          </a:p>
          <a:p>
            <a:pPr lvl="0" rtl="0">
              <a:spcBef>
                <a:spcPts val="0"/>
              </a:spcBef>
              <a:buClr>
                <a:schemeClr val="dk1"/>
              </a:buClr>
              <a:buSzPct val="25000"/>
              <a:buFont typeface="Arial"/>
              <a:buNone/>
            </a:pPr>
            <a:r>
              <a:rPr lang="en-GB" sz="1100" dirty="0">
                <a:solidFill>
                  <a:schemeClr val="dk1"/>
                </a:solidFill>
                <a:latin typeface="Calibri"/>
                <a:ea typeface="Calibri"/>
                <a:cs typeface="Calibri"/>
                <a:sym typeface="Calibri"/>
              </a:rPr>
              <a:t>Divide-et-</a:t>
            </a:r>
            <a:r>
              <a:rPr lang="en-GB" sz="1100" dirty="0" err="1">
                <a:solidFill>
                  <a:schemeClr val="dk1"/>
                </a:solidFill>
                <a:latin typeface="Calibri"/>
                <a:ea typeface="Calibri"/>
                <a:cs typeface="Calibri"/>
                <a:sym typeface="Calibri"/>
              </a:rPr>
              <a:t>impera</a:t>
            </a:r>
            <a:r>
              <a:rPr lang="en-GB" sz="1100" dirty="0">
                <a:solidFill>
                  <a:schemeClr val="dk1"/>
                </a:solidFill>
                <a:latin typeface="Calibri"/>
                <a:ea typeface="Calibri"/>
                <a:cs typeface="Calibri"/>
                <a:sym typeface="Calibri"/>
              </a:rPr>
              <a:t> to its best.</a:t>
            </a:r>
          </a:p>
        </p:txBody>
      </p:sp>
      <p:sp>
        <p:nvSpPr>
          <p:cNvPr id="719" name="Shape 7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rtl="0">
              <a:spcBef>
                <a:spcPts val="0"/>
              </a:spcBef>
              <a:buClr>
                <a:schemeClr val="dk1"/>
              </a:buClr>
              <a:buSzPct val="100000"/>
              <a:buFont typeface="Arial"/>
              <a:buNone/>
            </a:pPr>
            <a:r>
              <a:rPr lang="en-GB" sz="1100" b="1">
                <a:solidFill>
                  <a:schemeClr val="dk1"/>
                </a:solidFill>
                <a:latin typeface="Calibri"/>
                <a:ea typeface="Calibri"/>
                <a:cs typeface="Calibri"/>
                <a:sym typeface="Calibri"/>
              </a:rPr>
              <a:t>Stream processing</a:t>
            </a:r>
            <a:r>
              <a:rPr lang="en-GB" sz="1100">
                <a:solidFill>
                  <a:schemeClr val="dk1"/>
                </a:solidFill>
                <a:latin typeface="Calibri"/>
                <a:ea typeface="Calibri"/>
                <a:cs typeface="Calibri"/>
                <a:sym typeface="Calibri"/>
              </a:rPr>
              <a:t> is a </a:t>
            </a:r>
            <a:r>
              <a:rPr lang="en-GB" sz="1100" u="sng">
                <a:solidFill>
                  <a:schemeClr val="hlink"/>
                </a:solidFill>
                <a:latin typeface="Calibri"/>
                <a:ea typeface="Calibri"/>
                <a:cs typeface="Calibri"/>
                <a:sym typeface="Calibri"/>
                <a:hlinkClick r:id="rId3"/>
              </a:rPr>
              <a:t>computer programming</a:t>
            </a:r>
            <a:r>
              <a:rPr lang="en-GB" sz="1100">
                <a:solidFill>
                  <a:schemeClr val="dk1"/>
                </a:solidFill>
                <a:latin typeface="Calibri"/>
                <a:ea typeface="Calibri"/>
                <a:cs typeface="Calibri"/>
                <a:sym typeface="Calibri"/>
              </a:rPr>
              <a:t> paradigm, equivalent to </a:t>
            </a:r>
            <a:r>
              <a:rPr lang="en-GB" sz="1100" u="sng">
                <a:solidFill>
                  <a:schemeClr val="hlink"/>
                </a:solidFill>
                <a:latin typeface="Calibri"/>
                <a:ea typeface="Calibri"/>
                <a:cs typeface="Calibri"/>
                <a:sym typeface="Calibri"/>
                <a:hlinkClick r:id="rId4"/>
              </a:rPr>
              <a:t>dataflow programming</a:t>
            </a:r>
            <a:r>
              <a:rPr lang="en-GB" sz="1100">
                <a:solidFill>
                  <a:schemeClr val="dk1"/>
                </a:solidFill>
                <a:latin typeface="Calibri"/>
                <a:ea typeface="Calibri"/>
                <a:cs typeface="Calibri"/>
                <a:sym typeface="Calibri"/>
              </a:rPr>
              <a:t> and </a:t>
            </a:r>
            <a:r>
              <a:rPr lang="en-GB" sz="1100" u="sng">
                <a:solidFill>
                  <a:schemeClr val="hlink"/>
                </a:solidFill>
                <a:latin typeface="Calibri"/>
                <a:ea typeface="Calibri"/>
                <a:cs typeface="Calibri"/>
                <a:sym typeface="Calibri"/>
                <a:hlinkClick r:id="rId5"/>
              </a:rPr>
              <a:t>reactive programming</a:t>
            </a:r>
            <a:r>
              <a:rPr lang="en-GB" sz="1100">
                <a:solidFill>
                  <a:schemeClr val="dk1"/>
                </a:solidFill>
                <a:latin typeface="Calibri"/>
                <a:ea typeface="Calibri"/>
                <a:cs typeface="Calibri"/>
                <a:sym typeface="Calibri"/>
              </a:rPr>
              <a:t>,</a:t>
            </a:r>
            <a:r>
              <a:rPr lang="en-GB" sz="1100" u="sng" baseline="30000">
                <a:solidFill>
                  <a:schemeClr val="hlink"/>
                </a:solidFill>
                <a:latin typeface="Calibri"/>
                <a:ea typeface="Calibri"/>
                <a:cs typeface="Calibri"/>
                <a:sym typeface="Calibri"/>
                <a:hlinkClick r:id="rId6"/>
              </a:rPr>
              <a:t>[1]</a:t>
            </a:r>
            <a:r>
              <a:rPr lang="en-GB" sz="1100">
                <a:solidFill>
                  <a:schemeClr val="dk1"/>
                </a:solidFill>
                <a:latin typeface="Calibri"/>
                <a:ea typeface="Calibri"/>
                <a:cs typeface="Calibri"/>
                <a:sym typeface="Calibri"/>
              </a:rPr>
              <a:t> that allows some applications to more easily exploit a limited form of </a:t>
            </a:r>
            <a:r>
              <a:rPr lang="en-GB" sz="1100" u="sng">
                <a:solidFill>
                  <a:schemeClr val="hlink"/>
                </a:solidFill>
                <a:latin typeface="Calibri"/>
                <a:ea typeface="Calibri"/>
                <a:cs typeface="Calibri"/>
                <a:sym typeface="Calibri"/>
                <a:hlinkClick r:id="rId7"/>
              </a:rPr>
              <a:t>parallel processing</a:t>
            </a:r>
            <a:r>
              <a:rPr lang="en-GB" sz="1100">
                <a:solidFill>
                  <a:schemeClr val="dk1"/>
                </a:solidFill>
                <a:latin typeface="Calibri"/>
                <a:ea typeface="Calibri"/>
                <a:cs typeface="Calibri"/>
                <a:sym typeface="Calibri"/>
              </a:rPr>
              <a:t>. Such applications can use multiple computational units, such as the </a:t>
            </a:r>
            <a:r>
              <a:rPr lang="en-GB" sz="1100" u="sng">
                <a:solidFill>
                  <a:schemeClr val="hlink"/>
                </a:solidFill>
                <a:latin typeface="Calibri"/>
                <a:ea typeface="Calibri"/>
                <a:cs typeface="Calibri"/>
                <a:sym typeface="Calibri"/>
                <a:hlinkClick r:id="rId8"/>
              </a:rPr>
              <a:t>FPUs</a:t>
            </a:r>
            <a:r>
              <a:rPr lang="en-GB" sz="1100">
                <a:solidFill>
                  <a:schemeClr val="dk1"/>
                </a:solidFill>
                <a:latin typeface="Calibri"/>
                <a:ea typeface="Calibri"/>
                <a:cs typeface="Calibri"/>
                <a:sym typeface="Calibri"/>
              </a:rPr>
              <a:t> on a </a:t>
            </a:r>
            <a:r>
              <a:rPr lang="en-GB" sz="1100" u="sng">
                <a:solidFill>
                  <a:schemeClr val="hlink"/>
                </a:solidFill>
                <a:latin typeface="Calibri"/>
                <a:ea typeface="Calibri"/>
                <a:cs typeface="Calibri"/>
                <a:sym typeface="Calibri"/>
                <a:hlinkClick r:id="rId9"/>
              </a:rPr>
              <a:t>GPU</a:t>
            </a:r>
            <a:r>
              <a:rPr lang="en-GB" sz="1100">
                <a:solidFill>
                  <a:schemeClr val="dk1"/>
                </a:solidFill>
                <a:latin typeface="Calibri"/>
                <a:ea typeface="Calibri"/>
                <a:cs typeface="Calibri"/>
                <a:sym typeface="Calibri"/>
              </a:rPr>
              <a:t> or field programmable gate arrays (</a:t>
            </a:r>
            <a:r>
              <a:rPr lang="en-GB" sz="1100" u="sng">
                <a:solidFill>
                  <a:schemeClr val="hlink"/>
                </a:solidFill>
                <a:latin typeface="Calibri"/>
                <a:ea typeface="Calibri"/>
                <a:cs typeface="Calibri"/>
                <a:sym typeface="Calibri"/>
                <a:hlinkClick r:id="rId10"/>
              </a:rPr>
              <a:t>FPGAs</a:t>
            </a:r>
            <a:r>
              <a:rPr lang="en-GB" sz="1100">
                <a:solidFill>
                  <a:schemeClr val="dk1"/>
                </a:solidFill>
                <a:latin typeface="Calibri"/>
                <a:ea typeface="Calibri"/>
                <a:cs typeface="Calibri"/>
                <a:sym typeface="Calibri"/>
              </a:rPr>
              <a:t>),</a:t>
            </a:r>
            <a:r>
              <a:rPr lang="en-GB" sz="1100" u="sng" baseline="30000">
                <a:solidFill>
                  <a:schemeClr val="hlink"/>
                </a:solidFill>
                <a:latin typeface="Calibri"/>
                <a:ea typeface="Calibri"/>
                <a:cs typeface="Calibri"/>
                <a:sym typeface="Calibri"/>
                <a:hlinkClick r:id="rId11"/>
              </a:rPr>
              <a:t>[2]</a:t>
            </a:r>
            <a:r>
              <a:rPr lang="en-GB" sz="1100">
                <a:solidFill>
                  <a:schemeClr val="dk1"/>
                </a:solidFill>
                <a:latin typeface="Calibri"/>
                <a:ea typeface="Calibri"/>
                <a:cs typeface="Calibri"/>
                <a:sym typeface="Calibri"/>
              </a:rPr>
              <a:t> without explicitly managing allocation, synchronization, or communication among those units.</a:t>
            </a:r>
          </a:p>
        </p:txBody>
      </p:sp>
      <p:sp>
        <p:nvSpPr>
          <p:cNvPr id="767" name="Shape 7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806" name="Shape 8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Shape 822"/>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823" name="Shape 8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6567" y="4342944"/>
            <a:ext cx="5486400" cy="4114499"/>
          </a:xfrm>
          <a:prstGeom prst="rect">
            <a:avLst/>
          </a:prstGeom>
          <a:noFill/>
          <a:ln>
            <a:noFill/>
          </a:ln>
        </p:spPr>
        <p:txBody>
          <a:bodyPr lIns="86075" tIns="86075" rIns="86075" bIns="86075" anchor="ctr" anchorCtr="0">
            <a:noAutofit/>
          </a:bodyPr>
          <a:lstStyle/>
          <a:p>
            <a:pPr lvl="0" rtl="0">
              <a:spcBef>
                <a:spcPts val="0"/>
              </a:spcBef>
              <a:buNone/>
            </a:pPr>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837" name="Shape 8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AF06AC83-6F23-D546-9A3B-E79FDADDE0AF}" type="slidenum">
              <a:rPr lang="en-US" sz="1200"/>
              <a:pPr algn="r"/>
              <a:t>29</a:t>
            </a:fld>
            <a:endParaRPr lang="en-US" sz="1200"/>
          </a:p>
        </p:txBody>
      </p:sp>
      <p:sp>
        <p:nvSpPr>
          <p:cNvPr id="121859" name="Rectangle 2"/>
          <p:cNvSpPr>
            <a:spLocks noGrp="1" noRot="1" noChangeAspect="1" noChangeArrowheads="1" noTextEdit="1"/>
          </p:cNvSpPr>
          <p:nvPr>
            <p:ph type="sldImg"/>
          </p:nvPr>
        </p:nvSpPr>
        <p:spPr>
          <a:xfrm>
            <a:off x="956930" y="686474"/>
            <a:ext cx="4944140" cy="3429532"/>
          </a:xfrm>
          <a:solidFill>
            <a:srgbClr val="FFFFFF"/>
          </a:solidFill>
          <a:ln/>
        </p:spPr>
      </p:sp>
      <p:sp>
        <p:nvSpPr>
          <p:cNvPr id="121860"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AF06AC83-6F23-D546-9A3B-E79FDADDE0AF}" type="slidenum">
              <a:rPr lang="en-US" sz="1200"/>
              <a:pPr algn="r"/>
              <a:t>30</a:t>
            </a:fld>
            <a:endParaRPr lang="en-US" sz="1200"/>
          </a:p>
        </p:txBody>
      </p:sp>
      <p:sp>
        <p:nvSpPr>
          <p:cNvPr id="121859"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1860"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AF06AC83-6F23-D546-9A3B-E79FDADDE0AF}" type="slidenum">
              <a:rPr lang="en-US" sz="1200"/>
              <a:pPr algn="r"/>
              <a:t>31</a:t>
            </a:fld>
            <a:endParaRPr lang="en-US" sz="1200"/>
          </a:p>
        </p:txBody>
      </p:sp>
      <p:sp>
        <p:nvSpPr>
          <p:cNvPr id="121859"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1860"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AF06AC83-6F23-D546-9A3B-E79FDADDE0AF}" type="slidenum">
              <a:rPr lang="en-US" sz="1200"/>
              <a:pPr algn="r"/>
              <a:t>32</a:t>
            </a:fld>
            <a:endParaRPr lang="en-US" sz="1200"/>
          </a:p>
        </p:txBody>
      </p:sp>
      <p:sp>
        <p:nvSpPr>
          <p:cNvPr id="121859"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1860"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AF06AC83-6F23-D546-9A3B-E79FDADDE0AF}" type="slidenum">
              <a:rPr lang="en-US" sz="1200"/>
              <a:pPr algn="r"/>
              <a:t>33</a:t>
            </a:fld>
            <a:endParaRPr lang="en-US" sz="1200"/>
          </a:p>
        </p:txBody>
      </p:sp>
      <p:sp>
        <p:nvSpPr>
          <p:cNvPr id="121859"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1860"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F86EE798-127E-8245-B6C9-8B3B77BDE7E5}" type="slidenum">
              <a:rPr lang="en-US" sz="1200"/>
              <a:pPr algn="r"/>
              <a:t>35</a:t>
            </a:fld>
            <a:endParaRPr lang="en-US" sz="1200"/>
          </a:p>
        </p:txBody>
      </p:sp>
      <p:sp>
        <p:nvSpPr>
          <p:cNvPr id="123907"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3908"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AF06AC83-6F23-D546-9A3B-E79FDADDE0AF}" type="slidenum">
              <a:rPr lang="en-US" sz="1200"/>
              <a:pPr algn="r"/>
              <a:t>36</a:t>
            </a:fld>
            <a:endParaRPr lang="en-US" sz="1200"/>
          </a:p>
        </p:txBody>
      </p:sp>
      <p:sp>
        <p:nvSpPr>
          <p:cNvPr id="121859"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1860"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F86EE798-127E-8245-B6C9-8B3B77BDE7E5}" type="slidenum">
              <a:rPr lang="en-US" sz="1200"/>
              <a:pPr algn="r"/>
              <a:t>37</a:t>
            </a:fld>
            <a:endParaRPr lang="en-US" sz="1200"/>
          </a:p>
        </p:txBody>
      </p:sp>
      <p:sp>
        <p:nvSpPr>
          <p:cNvPr id="123907"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3908"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F86EE798-127E-8245-B6C9-8B3B77BDE7E5}" type="slidenum">
              <a:rPr lang="en-US" sz="1200"/>
              <a:pPr algn="r"/>
              <a:t>38</a:t>
            </a:fld>
            <a:endParaRPr lang="en-US" sz="1200"/>
          </a:p>
        </p:txBody>
      </p:sp>
      <p:sp>
        <p:nvSpPr>
          <p:cNvPr id="123907"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3908"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6567" y="4342944"/>
            <a:ext cx="5486400" cy="4114499"/>
          </a:xfrm>
          <a:prstGeom prst="rect">
            <a:avLst/>
          </a:prstGeom>
          <a:noFill/>
          <a:ln>
            <a:noFill/>
          </a:ln>
        </p:spPr>
        <p:txBody>
          <a:bodyPr lIns="86075" tIns="86075" rIns="86075" bIns="86075" anchor="ctr" anchorCtr="0">
            <a:noAutofit/>
          </a:bodyPr>
          <a:lstStyle/>
          <a:p>
            <a:pPr lvl="0" rtl="0">
              <a:spcBef>
                <a:spcPts val="0"/>
              </a:spcBef>
              <a:buNone/>
            </a:pPr>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3D4B668C-25C3-CE4E-9387-5B39D200FD98}" type="slidenum">
              <a:rPr lang="en-US" sz="1200"/>
              <a:pPr algn="r"/>
              <a:t>39</a:t>
            </a:fld>
            <a:endParaRPr lang="en-US" sz="1200"/>
          </a:p>
        </p:txBody>
      </p:sp>
      <p:sp>
        <p:nvSpPr>
          <p:cNvPr id="122883"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2884"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xfrm>
            <a:off x="956930" y="686474"/>
            <a:ext cx="4944140" cy="342953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charset="0"/>
              </a:rPr>
              <a:t>PHP is a general-purpose server-side scripting language originally designed for Web development to produce dynamic Web pages. It is one of the first developed server-side scripting languages to be embedded into an HTML source document rather than calling an external file to process data. The code is interpreted by a Web server with a PHP processor module which generates the resulting Web page.</a:t>
            </a:r>
          </a:p>
          <a:p>
            <a:endParaRPr lang="en-US" dirty="0">
              <a:latin typeface="Times New Roman" charset="0"/>
            </a:endParaRPr>
          </a:p>
          <a:p>
            <a:r>
              <a:rPr lang="en-US" dirty="0" err="1">
                <a:latin typeface="Times New Roman" charset="0"/>
              </a:rPr>
              <a:t>HipHop</a:t>
            </a:r>
            <a:r>
              <a:rPr lang="en-US" dirty="0">
                <a:latin typeface="Times New Roman" charset="0"/>
              </a:rPr>
              <a:t> for PHP is a source code transformer for PHP script code. </a:t>
            </a:r>
            <a:r>
              <a:rPr lang="en-US" dirty="0" err="1">
                <a:latin typeface="Times New Roman" charset="0"/>
              </a:rPr>
              <a:t>HipHop</a:t>
            </a:r>
            <a:r>
              <a:rPr lang="en-US" dirty="0">
                <a:latin typeface="Times New Roman" charset="0"/>
              </a:rPr>
              <a:t> programmatically transforms PHP source code into C++ and then uses g++ to compile it to machine code. </a:t>
            </a:r>
            <a:r>
              <a:rPr lang="en-US" dirty="0" err="1">
                <a:latin typeface="Times New Roman" charset="0"/>
              </a:rPr>
              <a:t>HipHop</a:t>
            </a:r>
            <a:r>
              <a:rPr lang="en-US" dirty="0">
                <a:latin typeface="Times New Roman" charset="0"/>
              </a:rPr>
              <a:t> includes a code transformer, a reimplementation of PHP's runtime system, and a rewrite of many common PHP Extensions to take advantage of these performance optimizations.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xfrm>
            <a:off x="956930" y="686474"/>
            <a:ext cx="4944140" cy="342953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In computing, memcached is a general-purpose distributed memory caching system that was originally developed by Danga Interactive for LiveJournal, but is now used by many other sites. It is often used to speed up dynamic database-driven websites by caching data and objects in RAM to reduce the number of times an external data source (such as a database or API) must be read. Memcached runs on Unix, Linux, Windows and Mac OS X and is distributed under a permissive free software license.[2]</a:t>
            </a:r>
          </a:p>
          <a:p>
            <a:r>
              <a:rPr lang="en-US">
                <a:latin typeface="Times New Roman" charset="0"/>
              </a:rPr>
              <a:t>98% hitrate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Lambda</a:t>
            </a:r>
            <a:r>
              <a:rPr lang="en-US" baseline="0" dirty="0" smtClean="0"/>
              <a:t> = architectural pattern to talk about the complexity of dealing with real-time and historical datasets</a:t>
            </a:r>
          </a:p>
          <a:p>
            <a:r>
              <a:rPr lang="en-US" baseline="0" dirty="0" smtClean="0"/>
              <a:t>Overall use</a:t>
            </a:r>
          </a:p>
          <a:p>
            <a:pPr lvl="1"/>
            <a:r>
              <a:rPr lang="en-US" baseline="0" dirty="0" smtClean="0"/>
              <a:t>Prescriptive/Predictive uses rely on some dimension of real-time </a:t>
            </a:r>
          </a:p>
          <a:p>
            <a:r>
              <a:rPr lang="en-US" baseline="0" dirty="0" smtClean="0"/>
              <a:t>Use cases</a:t>
            </a:r>
          </a:p>
          <a:p>
            <a:pPr lvl="1"/>
            <a:r>
              <a:rPr lang="en-US" baseline="0" dirty="0" smtClean="0"/>
              <a:t>CPG – consumer goods looking at what customers are doing in real-time and making adjustments</a:t>
            </a:r>
          </a:p>
          <a:p>
            <a:pPr lvl="1"/>
            <a:r>
              <a:rPr lang="en-US" baseline="0" dirty="0" smtClean="0"/>
              <a:t>Medical – real-time medical sensors and treatment and labs for critical patient care</a:t>
            </a:r>
          </a:p>
          <a:p>
            <a:pPr lvl="1"/>
            <a:r>
              <a:rPr lang="en-US" baseline="0" dirty="0" smtClean="0"/>
              <a:t>Financial – credit risk and transaction fraud</a:t>
            </a:r>
          </a:p>
          <a:p>
            <a:pPr lvl="1"/>
            <a:r>
              <a:rPr lang="en-US" baseline="0" dirty="0" smtClean="0"/>
              <a:t>Manufacturers – </a:t>
            </a:r>
            <a:r>
              <a:rPr lang="en-US" baseline="0" dirty="0" err="1" smtClean="0"/>
              <a:t>IoT</a:t>
            </a:r>
            <a:r>
              <a:rPr lang="en-US" baseline="0" dirty="0" smtClean="0"/>
              <a:t>/Telematics getting information from their plants and logistics, cross referencing to inventory, and making adjustments to supply chain</a:t>
            </a:r>
            <a:endParaRPr lang="en-US"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060723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a:t>
            </a:r>
            <a:r>
              <a:rPr lang="en-US" baseline="0" dirty="0" smtClean="0"/>
              <a:t> architecture that covers how Lambda works overall</a:t>
            </a:r>
          </a:p>
          <a:p>
            <a:pPr lvl="1"/>
            <a:r>
              <a:rPr lang="en-US" baseline="0" dirty="0" smtClean="0"/>
              <a:t>Able to address real-time and historical data</a:t>
            </a:r>
          </a:p>
          <a:p>
            <a:r>
              <a:rPr lang="en-US" baseline="0" dirty="0" smtClean="0"/>
              <a:t>Layers</a:t>
            </a:r>
          </a:p>
          <a:p>
            <a:pPr lvl="1"/>
            <a:r>
              <a:rPr lang="en-US" baseline="0" dirty="0" smtClean="0"/>
              <a:t>Speed – real-time/current data streams; spark, storm, etc.</a:t>
            </a:r>
          </a:p>
          <a:p>
            <a:pPr lvl="1"/>
            <a:r>
              <a:rPr lang="en-US" baseline="0" dirty="0" smtClean="0"/>
              <a:t>Batch – historical data layer</a:t>
            </a:r>
          </a:p>
          <a:p>
            <a:pPr lvl="1"/>
            <a:r>
              <a:rPr lang="en-US" baseline="0" dirty="0" smtClean="0"/>
              <a:t>Serving – ability to take the current data and historical and merge the results and provide that to the organization</a:t>
            </a:r>
          </a:p>
          <a:p>
            <a:pPr lvl="0"/>
            <a:r>
              <a:rPr lang="en-US" baseline="0" dirty="0" smtClean="0"/>
              <a:t>Real-world experience/strategy</a:t>
            </a:r>
          </a:p>
          <a:p>
            <a:pPr lvl="1"/>
            <a:r>
              <a:rPr lang="en-US" baseline="0" dirty="0" smtClean="0"/>
              <a:t>Do not tackle all of the data but rather necessary segments of business functionality called queries</a:t>
            </a:r>
          </a:p>
          <a:p>
            <a:pPr lvl="1"/>
            <a:r>
              <a:rPr lang="en-US" baseline="0" dirty="0" smtClean="0"/>
              <a:t>Data can be tackled per query hence the idea of “query focused datasets” or </a:t>
            </a:r>
            <a:r>
              <a:rPr lang="en-US" baseline="0" dirty="0" err="1" smtClean="0"/>
              <a:t>qfds</a:t>
            </a:r>
            <a:endParaRPr lang="en-US" baseline="0" dirty="0" smtClean="0"/>
          </a:p>
          <a:p>
            <a:pPr lvl="1"/>
            <a:r>
              <a:rPr lang="en-US" baseline="0" dirty="0" smtClean="0"/>
              <a:t>Allows for more focused results/faster speed gains</a:t>
            </a:r>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2065589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HL7 actual</a:t>
            </a:r>
            <a:r>
              <a:rPr lang="en-US" baseline="0" dirty="0" smtClean="0"/>
              <a:t> processing based on “pull” requests from users not actual processing power</a:t>
            </a:r>
          </a:p>
          <a:p>
            <a:pPr lvl="1"/>
            <a:r>
              <a:rPr lang="en-US" baseline="0" dirty="0" smtClean="0"/>
              <a:t>HL7 are large xml-based documents</a:t>
            </a:r>
          </a:p>
          <a:p>
            <a:pPr lvl="1"/>
            <a:r>
              <a:rPr lang="en-US" baseline="0" dirty="0" smtClean="0"/>
              <a:t>Much larger than say JSON or others (roughly 800k-900k in size)</a:t>
            </a:r>
          </a:p>
          <a:p>
            <a:pPr lvl="1"/>
            <a:r>
              <a:rPr lang="en-US" baseline="0" dirty="0" smtClean="0"/>
              <a:t>Contains significant data related to medical information</a:t>
            </a:r>
          </a:p>
          <a:p>
            <a:r>
              <a:rPr lang="en-US" baseline="0" dirty="0" smtClean="0"/>
              <a:t>End goal</a:t>
            </a:r>
          </a:p>
          <a:p>
            <a:pPr lvl="1"/>
            <a:r>
              <a:rPr lang="en-US" dirty="0" smtClean="0"/>
              <a:t>An architecturally-driven, internally-owned technology stack that blends:</a:t>
            </a:r>
          </a:p>
          <a:p>
            <a:pPr lvl="2"/>
            <a:r>
              <a:rPr lang="en-US" dirty="0" smtClean="0"/>
              <a:t>An event-based processing fabric </a:t>
            </a:r>
          </a:p>
          <a:p>
            <a:pPr lvl="2"/>
            <a:r>
              <a:rPr lang="en-US" dirty="0" smtClean="0"/>
              <a:t>A real-time processing framework</a:t>
            </a:r>
          </a:p>
          <a:p>
            <a:pPr lvl="2"/>
            <a:r>
              <a:rPr lang="en-US" dirty="0" smtClean="0"/>
              <a:t>A multi-destination distillation hub</a:t>
            </a:r>
          </a:p>
          <a:p>
            <a:pPr lvl="2"/>
            <a:r>
              <a:rPr lang="en-US" dirty="0" smtClean="0"/>
              <a:t>“Classic” BI delivery techniques</a:t>
            </a:r>
          </a:p>
          <a:p>
            <a:pPr lvl="2"/>
            <a:r>
              <a:rPr lang="en-US" dirty="0" smtClean="0"/>
              <a:t>“Services-based” delivery techniques</a:t>
            </a:r>
          </a:p>
          <a:p>
            <a:pPr lvl="2"/>
            <a:r>
              <a:rPr lang="en-US" dirty="0" smtClean="0"/>
              <a:t>A “serendipitous” discovery environment</a:t>
            </a:r>
          </a:p>
          <a:p>
            <a:pPr lvl="1"/>
            <a:r>
              <a:rPr lang="en-US" dirty="0" smtClean="0"/>
              <a:t>Mutually supportive components that combine  in delivering novel clinical solutions.</a:t>
            </a:r>
          </a:p>
          <a:p>
            <a:endParaRPr lang="en-US" dirty="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1455809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serving layer coordinates bringing</a:t>
            </a:r>
            <a:r>
              <a:rPr lang="en-US" baseline="0" dirty="0" smtClean="0"/>
              <a:t> this data together and creating a holistic view of the data</a:t>
            </a:r>
          </a:p>
          <a:p>
            <a:pPr lvl="1"/>
            <a:r>
              <a:rPr lang="en-US" baseline="0" dirty="0" smtClean="0"/>
              <a:t>Teradata understands some form of event and corresponding coordination of events to bring the data across the layers to the serving layer</a:t>
            </a:r>
          </a:p>
          <a:p>
            <a:pPr lvl="1"/>
            <a:r>
              <a:rPr lang="en-US" baseline="0" dirty="0" smtClean="0"/>
              <a:t>A general metadata model for data lineage and transformations</a:t>
            </a:r>
          </a:p>
          <a:p>
            <a:pPr lvl="1"/>
            <a:r>
              <a:rPr lang="en-US" baseline="0" dirty="0" smtClean="0"/>
              <a:t>Merge the data together into a holistic data set so that it can be served to consumers</a:t>
            </a:r>
          </a:p>
          <a:p>
            <a:pPr lvl="1"/>
            <a:r>
              <a:rPr lang="en-US" baseline="0" dirty="0" smtClean="0"/>
              <a:t>A context component that allows events, data, and requests to be held together</a:t>
            </a:r>
          </a:p>
          <a:p>
            <a:pPr lvl="1"/>
            <a:r>
              <a:rPr lang="en-US" baseline="0" dirty="0" smtClean="0"/>
              <a:t>Rules engine that allows for determinations based on sensing patterns</a:t>
            </a:r>
          </a:p>
          <a:p>
            <a:pPr lvl="1"/>
            <a:r>
              <a:rPr lang="en-US" baseline="0" dirty="0" smtClean="0"/>
              <a:t>Workflow/Dataflow for execution of necessary processing on data</a:t>
            </a:r>
          </a:p>
          <a:p>
            <a:pPr lvl="0"/>
            <a:r>
              <a:rPr lang="en-US" baseline="0" dirty="0" smtClean="0"/>
              <a:t>Save on the constant re-computation</a:t>
            </a:r>
          </a:p>
          <a:p>
            <a:pPr lvl="1"/>
            <a:r>
              <a:rPr lang="en-US" baseline="0" dirty="0" smtClean="0"/>
              <a:t>Snapshotted/versioned data</a:t>
            </a:r>
          </a:p>
          <a:p>
            <a:pPr lvl="1"/>
            <a:r>
              <a:rPr lang="en-US" baseline="0" dirty="0" smtClean="0"/>
              <a:t>Calculations done on these versions</a:t>
            </a:r>
          </a:p>
          <a:p>
            <a:pPr lvl="1"/>
            <a:r>
              <a:rPr lang="en-US" baseline="0" dirty="0" smtClean="0"/>
              <a:t>Can be worked with </a:t>
            </a:r>
            <a:r>
              <a:rPr lang="en-US" baseline="0" dirty="0" err="1" smtClean="0"/>
              <a:t>varios</a:t>
            </a:r>
            <a:r>
              <a:rPr lang="en-US" baseline="0" smtClean="0"/>
              <a:t> data structures </a:t>
            </a:r>
            <a:r>
              <a:rPr lang="en-US" baseline="0" dirty="0" smtClean="0"/>
              <a:t>and Hadoop components</a:t>
            </a:r>
          </a:p>
          <a:p>
            <a:pPr lvl="1"/>
            <a:r>
              <a:rPr lang="en-US" baseline="0" dirty="0" smtClean="0"/>
              <a:t>Full re-computation can be deferred and used to verify/replace specific snapshots</a:t>
            </a:r>
            <a:endParaRPr lang="en-US" dirty="0" smtClean="0"/>
          </a:p>
        </p:txBody>
      </p:sp>
      <p:sp>
        <p:nvSpPr>
          <p:cNvPr id="4" name="Footer Placeholder 3"/>
          <p:cNvSpPr>
            <a:spLocks noGrp="1"/>
          </p:cNvSpPr>
          <p:nvPr>
            <p:ph type="ftr" sz="quarter" idx="10"/>
          </p:nvPr>
        </p:nvSpPr>
        <p:spPr/>
        <p:txBody>
          <a:bodyPr/>
          <a:lstStyle/>
          <a:p>
            <a:r>
              <a:rPr lang="en-US" smtClean="0"/>
              <a:t>© 2014 Teradata</a:t>
            </a:r>
            <a:endParaRPr lang="en-US"/>
          </a:p>
        </p:txBody>
      </p:sp>
    </p:spTree>
    <p:extLst>
      <p:ext uri="{BB962C8B-B14F-4D97-AF65-F5344CB8AC3E}">
        <p14:creationId xmlns:p14="http://schemas.microsoft.com/office/powerpoint/2010/main" val="283538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docs.microsoft.com</a:t>
            </a:r>
            <a:r>
              <a:rPr lang="en-CA" dirty="0" smtClean="0"/>
              <a:t>/en-us/azure/architecture/guide/architecture-styles/big-compute</a:t>
            </a:r>
            <a:endParaRPr lang="en-CA" dirty="0"/>
          </a:p>
        </p:txBody>
      </p:sp>
      <p:sp>
        <p:nvSpPr>
          <p:cNvPr id="4" name="Slide Number Placeholder 3"/>
          <p:cNvSpPr>
            <a:spLocks noGrp="1"/>
          </p:cNvSpPr>
          <p:nvPr>
            <p:ph type="sldNum" sz="quarter" idx="10"/>
          </p:nvPr>
        </p:nvSpPr>
        <p:spPr/>
        <p:txBody>
          <a:bodyPr/>
          <a:lstStyle/>
          <a:p>
            <a:pPr>
              <a:defRPr/>
            </a:pPr>
            <a:fld id="{B3F601CB-E4CF-F140-98BE-0074C7EEDAFF}" type="slidenum">
              <a:rPr lang="en-US" altLang="en-US" smtClean="0"/>
              <a:pPr>
                <a:defRPr/>
              </a:pPr>
              <a:t>63</a:t>
            </a:fld>
            <a:endParaRPr lang="en-US" altLang="en-US"/>
          </a:p>
        </p:txBody>
      </p:sp>
    </p:spTree>
    <p:extLst>
      <p:ext uri="{BB962C8B-B14F-4D97-AF65-F5344CB8AC3E}">
        <p14:creationId xmlns:p14="http://schemas.microsoft.com/office/powerpoint/2010/main" val="340333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docs.microsoft.com</a:t>
            </a:r>
            <a:r>
              <a:rPr lang="en-CA" dirty="0" smtClean="0"/>
              <a:t>/en-us/azure/architecture/guide/architecture-styles/big-compute</a:t>
            </a:r>
            <a:endParaRPr lang="en-CA" dirty="0"/>
          </a:p>
        </p:txBody>
      </p:sp>
      <p:sp>
        <p:nvSpPr>
          <p:cNvPr id="4" name="Slide Number Placeholder 3"/>
          <p:cNvSpPr>
            <a:spLocks noGrp="1"/>
          </p:cNvSpPr>
          <p:nvPr>
            <p:ph type="sldNum" sz="quarter" idx="10"/>
          </p:nvPr>
        </p:nvSpPr>
        <p:spPr/>
        <p:txBody>
          <a:bodyPr/>
          <a:lstStyle/>
          <a:p>
            <a:pPr>
              <a:defRPr/>
            </a:pPr>
            <a:fld id="{B3F601CB-E4CF-F140-98BE-0074C7EEDAFF}" type="slidenum">
              <a:rPr lang="en-US" altLang="en-US" smtClean="0"/>
              <a:pPr>
                <a:defRPr/>
              </a:pPr>
              <a:t>64</a:t>
            </a:fld>
            <a:endParaRPr lang="en-US" altLang="en-US"/>
          </a:p>
        </p:txBody>
      </p:sp>
    </p:spTree>
    <p:extLst>
      <p:ext uri="{BB962C8B-B14F-4D97-AF65-F5344CB8AC3E}">
        <p14:creationId xmlns:p14="http://schemas.microsoft.com/office/powerpoint/2010/main" val="304144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docs.microsoft.com</a:t>
            </a:r>
            <a:r>
              <a:rPr lang="en-CA" dirty="0" smtClean="0"/>
              <a:t>/en-us/azure/architecture/guide/architecture-styles/big-compute</a:t>
            </a:r>
            <a:endParaRPr lang="en-CA" dirty="0"/>
          </a:p>
        </p:txBody>
      </p:sp>
      <p:sp>
        <p:nvSpPr>
          <p:cNvPr id="4" name="Slide Number Placeholder 3"/>
          <p:cNvSpPr>
            <a:spLocks noGrp="1"/>
          </p:cNvSpPr>
          <p:nvPr>
            <p:ph type="sldNum" sz="quarter" idx="10"/>
          </p:nvPr>
        </p:nvSpPr>
        <p:spPr/>
        <p:txBody>
          <a:bodyPr/>
          <a:lstStyle/>
          <a:p>
            <a:pPr>
              <a:defRPr/>
            </a:pPr>
            <a:fld id="{B3F601CB-E4CF-F140-98BE-0074C7EEDAFF}" type="slidenum">
              <a:rPr lang="en-US" altLang="en-US" smtClean="0"/>
              <a:pPr>
                <a:defRPr/>
              </a:pPr>
              <a:t>66</a:t>
            </a:fld>
            <a:endParaRPr lang="en-US" altLang="en-US"/>
          </a:p>
        </p:txBody>
      </p:sp>
    </p:spTree>
    <p:extLst>
      <p:ext uri="{BB962C8B-B14F-4D97-AF65-F5344CB8AC3E}">
        <p14:creationId xmlns:p14="http://schemas.microsoft.com/office/powerpoint/2010/main" val="354528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docs.microsoft.com</a:t>
            </a:r>
            <a:r>
              <a:rPr lang="en-CA" dirty="0" smtClean="0"/>
              <a:t>/en-us/azure/architecture/guide/architecture-styles/big-compute</a:t>
            </a:r>
            <a:endParaRPr lang="en-CA" dirty="0"/>
          </a:p>
        </p:txBody>
      </p:sp>
      <p:sp>
        <p:nvSpPr>
          <p:cNvPr id="4" name="Slide Number Placeholder 3"/>
          <p:cNvSpPr>
            <a:spLocks noGrp="1"/>
          </p:cNvSpPr>
          <p:nvPr>
            <p:ph type="sldNum" sz="quarter" idx="10"/>
          </p:nvPr>
        </p:nvSpPr>
        <p:spPr/>
        <p:txBody>
          <a:bodyPr/>
          <a:lstStyle/>
          <a:p>
            <a:pPr>
              <a:defRPr/>
            </a:pPr>
            <a:fld id="{B3F601CB-E4CF-F140-98BE-0074C7EEDAFF}" type="slidenum">
              <a:rPr lang="en-US" altLang="en-US" smtClean="0"/>
              <a:pPr>
                <a:defRPr/>
              </a:pPr>
              <a:t>67</a:t>
            </a:fld>
            <a:endParaRPr lang="en-US" altLang="en-US"/>
          </a:p>
        </p:txBody>
      </p:sp>
    </p:spTree>
    <p:extLst>
      <p:ext uri="{BB962C8B-B14F-4D97-AF65-F5344CB8AC3E}">
        <p14:creationId xmlns:p14="http://schemas.microsoft.com/office/powerpoint/2010/main" val="3486571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1696551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3150003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extLst>
      <p:ext uri="{BB962C8B-B14F-4D97-AF65-F5344CB8AC3E}">
        <p14:creationId xmlns:p14="http://schemas.microsoft.com/office/powerpoint/2010/main" val="3616325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9C080E-B00D-4181-91FC-08D9D4473EED}" type="slidenum">
              <a:rPr lang="en-US" smtClean="0"/>
              <a:t>76</a:t>
            </a:fld>
            <a:endParaRPr lang="en-US"/>
          </a:p>
        </p:txBody>
      </p:sp>
    </p:spTree>
    <p:extLst>
      <p:ext uri="{BB962C8B-B14F-4D97-AF65-F5344CB8AC3E}">
        <p14:creationId xmlns:p14="http://schemas.microsoft.com/office/powerpoint/2010/main" val="4274863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77</a:t>
            </a:fld>
            <a:endParaRPr lang="en-US"/>
          </a:p>
        </p:txBody>
      </p:sp>
    </p:spTree>
    <p:extLst>
      <p:ext uri="{BB962C8B-B14F-4D97-AF65-F5344CB8AC3E}">
        <p14:creationId xmlns:p14="http://schemas.microsoft.com/office/powerpoint/2010/main" val="377778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85" name="Shape 585"/>
          <p:cNvSpPr txBox="1">
            <a:spLocks noGrp="1"/>
          </p:cNvSpPr>
          <p:nvPr>
            <p:ph type="body" idx="1"/>
          </p:nvPr>
        </p:nvSpPr>
        <p:spPr>
          <a:xfrm>
            <a:off x="686567" y="4342944"/>
            <a:ext cx="5486409" cy="4114592"/>
          </a:xfrm>
          <a:prstGeom prst="rect">
            <a:avLst/>
          </a:prstGeom>
          <a:noFill/>
          <a:ln>
            <a:noFill/>
          </a:ln>
        </p:spPr>
        <p:txBody>
          <a:bodyPr lIns="86075" tIns="43025" rIns="86075" bIns="43025" anchor="t" anchorCtr="0">
            <a:noAutofit/>
          </a:bodyPr>
          <a:lstStyle/>
          <a:p>
            <a:pPr marL="0" marR="0" lvl="0" indent="0" algn="l" rtl="0">
              <a:spcBef>
                <a:spcPts val="0"/>
              </a:spcBef>
              <a:buNone/>
            </a:pPr>
            <a:endParaRPr sz="1100" b="0" i="0" u="none" strike="noStrike" cap="none">
              <a:solidFill>
                <a:schemeClr val="dk1"/>
              </a:solidFill>
              <a:latin typeface="Times New Roman"/>
              <a:ea typeface="Times New Roman"/>
              <a:cs typeface="Times New Roman"/>
              <a:sym typeface="Times New Roman"/>
            </a:endParaRPr>
          </a:p>
        </p:txBody>
      </p:sp>
      <p:sp>
        <p:nvSpPr>
          <p:cNvPr id="586" name="Shape 586"/>
          <p:cNvSpPr txBox="1">
            <a:spLocks noGrp="1"/>
          </p:cNvSpPr>
          <p:nvPr>
            <p:ph type="sldNum" idx="12"/>
          </p:nvPr>
        </p:nvSpPr>
        <p:spPr>
          <a:xfrm>
            <a:off x="3749334" y="7759821"/>
            <a:ext cx="2869592" cy="408480"/>
          </a:xfrm>
          <a:prstGeom prst="rect">
            <a:avLst/>
          </a:prstGeom>
          <a:noFill/>
          <a:ln>
            <a:noFill/>
          </a:ln>
        </p:spPr>
        <p:txBody>
          <a:bodyPr lIns="82775" tIns="41375" rIns="82775" bIns="41375" anchor="b" anchorCtr="0">
            <a:noAutofit/>
          </a:bodyPr>
          <a:lstStyle/>
          <a:p>
            <a:pPr marL="0" marR="0" lvl="0" indent="0" algn="r" rtl="0">
              <a:spcBef>
                <a:spcPts val="0"/>
              </a:spcBef>
              <a:buSzPct val="25000"/>
              <a:buNone/>
            </a:pPr>
            <a:fld id="{00000000-1234-1234-1234-123412341234}" type="slidenum">
              <a:rPr lang="en-GB" sz="1200" b="1">
                <a:solidFill>
                  <a:schemeClr val="dk1"/>
                </a:solidFill>
                <a:latin typeface="Arial"/>
                <a:ea typeface="Arial"/>
                <a:cs typeface="Arial"/>
                <a:sym typeface="Arial"/>
              </a:rPr>
              <a:t>7</a:t>
            </a:fld>
            <a:endParaRPr lang="en-GB" sz="1200" b="1">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595" name="Shape 5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613" name="Shape 6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Shape 621"/>
          <p:cNvSpPr txBox="1">
            <a:spLocks noGrp="1"/>
          </p:cNvSpPr>
          <p:nvPr>
            <p:ph type="body" idx="1"/>
          </p:nvPr>
        </p:nvSpPr>
        <p:spPr>
          <a:xfrm>
            <a:off x="686567" y="4342944"/>
            <a:ext cx="5486409" cy="4114592"/>
          </a:xfrm>
          <a:prstGeom prst="rect">
            <a:avLst/>
          </a:prstGeom>
          <a:noFill/>
          <a:ln>
            <a:noFill/>
          </a:ln>
        </p:spPr>
        <p:txBody>
          <a:bodyPr lIns="86075" tIns="86075" rIns="86075" bIns="86075" anchor="ctr" anchorCtr="0">
            <a:noAutofit/>
          </a:bodyPr>
          <a:lstStyle/>
          <a:p>
            <a:pPr lvl="0">
              <a:spcBef>
                <a:spcPts val="0"/>
              </a:spcBef>
              <a:buNone/>
            </a:pPr>
            <a:endParaRPr/>
          </a:p>
        </p:txBody>
      </p:sp>
      <p:sp>
        <p:nvSpPr>
          <p:cNvPr id="622" name="Shape 6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Line 6"/>
          <p:cNvSpPr>
            <a:spLocks noChangeShapeType="1"/>
          </p:cNvSpPr>
          <p:nvPr/>
        </p:nvSpPr>
        <p:spPr bwMode="auto">
          <a:xfrm>
            <a:off x="685800" y="1676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7"/>
          <p:cNvSpPr>
            <a:spLocks noChangeShapeType="1"/>
          </p:cNvSpPr>
          <p:nvPr/>
        </p:nvSpPr>
        <p:spPr bwMode="auto">
          <a:xfrm>
            <a:off x="685800" y="59436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5" name="Rectangle 3"/>
          <p:cNvSpPr>
            <a:spLocks noGrp="1" noChangeArrowheads="1"/>
          </p:cNvSpPr>
          <p:nvPr>
            <p:ph type="ctrTitle"/>
          </p:nvPr>
        </p:nvSpPr>
        <p:spPr>
          <a:xfrm>
            <a:off x="685800" y="1981200"/>
            <a:ext cx="7772400" cy="1143000"/>
          </a:xfrm>
        </p:spPr>
        <p:txBody>
          <a:bodyPr/>
          <a:lstStyle>
            <a:lvl1pPr algn="ctr">
              <a:defRPr/>
            </a:lvl1pPr>
          </a:lstStyle>
          <a:p>
            <a:r>
              <a:rPr lang="en-US" smtClean="0"/>
              <a:t>Click to edit Master title style</a:t>
            </a:r>
            <a:endParaRPr lang="en-US"/>
          </a:p>
        </p:txBody>
      </p:sp>
      <p:sp>
        <p:nvSpPr>
          <p:cNvPr id="100356" name="Rectangle 4"/>
          <p:cNvSpPr>
            <a:spLocks noGrp="1" noChangeArrowheads="1"/>
          </p:cNvSpPr>
          <p:nvPr>
            <p:ph type="subTitle" idx="1"/>
          </p:nvPr>
        </p:nvSpPr>
        <p:spPr>
          <a:xfrm>
            <a:off x="1371600" y="3429000"/>
            <a:ext cx="6400800" cy="914400"/>
          </a:xfrm>
        </p:spPr>
        <p:txBody>
          <a:bodyPr/>
          <a:lstStyle>
            <a:lvl1pPr marL="0" indent="0" algn="ctr">
              <a:buFont typeface="Wingdings" pitchFamily="2" charset="2"/>
              <a:buNone/>
              <a:defRPr sz="1800">
                <a:solidFill>
                  <a:srgbClr val="003366"/>
                </a:solidFill>
                <a:effectLst>
                  <a:outerShdw blurRad="38100" dist="38100" dir="2700000" algn="tl">
                    <a:srgbClr val="C0C0C0"/>
                  </a:outerShdw>
                </a:effectLst>
              </a:defRPr>
            </a:lvl1pPr>
          </a:lstStyle>
          <a:p>
            <a:r>
              <a:rPr lang="en-US" smtClean="0"/>
              <a:t>Click to edit Master subtitle style</a:t>
            </a:r>
            <a:endParaRPr lang="it-IT"/>
          </a:p>
        </p:txBody>
      </p:sp>
      <p:sp>
        <p:nvSpPr>
          <p:cNvPr id="8" name="Rectangle 5"/>
          <p:cNvSpPr>
            <a:spLocks noGrp="1" noChangeArrowheads="1"/>
          </p:cNvSpPr>
          <p:nvPr>
            <p:ph type="ftr" sz="quarter" idx="10"/>
          </p:nvPr>
        </p:nvSpPr>
        <p:spPr>
          <a:xfrm>
            <a:off x="715963" y="6248400"/>
            <a:ext cx="7739062" cy="457200"/>
          </a:xfrm>
        </p:spPr>
        <p:txBody>
          <a:bodyPr/>
          <a:lstStyle>
            <a:lvl1pPr algn="ctr">
              <a:defRPr/>
            </a:lvl1pPr>
          </a:lstStyle>
          <a:p>
            <a:pPr>
              <a:defRPr/>
            </a:pPr>
            <a:r>
              <a:rPr lang="it-IT" altLang="en-US"/>
              <a:t>Design and software architecture</a:t>
            </a:r>
          </a:p>
        </p:txBody>
      </p:sp>
      <p:pic>
        <p:nvPicPr>
          <p:cNvPr id="2" name="Picture 1"/>
          <p:cNvPicPr>
            <a:picLocks noChangeAspect="1"/>
          </p:cNvPicPr>
          <p:nvPr userDrawn="1"/>
        </p:nvPicPr>
        <p:blipFill>
          <a:blip r:embed="rId2"/>
          <a:stretch>
            <a:fillRect/>
          </a:stretch>
        </p:blipFill>
        <p:spPr>
          <a:xfrm>
            <a:off x="7518365" y="0"/>
            <a:ext cx="1625635" cy="1166216"/>
          </a:xfrm>
          <a:prstGeom prst="rect">
            <a:avLst/>
          </a:prstGeom>
        </p:spPr>
      </p:pic>
    </p:spTree>
    <p:extLst>
      <p:ext uri="{BB962C8B-B14F-4D97-AF65-F5344CB8AC3E}">
        <p14:creationId xmlns:p14="http://schemas.microsoft.com/office/powerpoint/2010/main" val="1956536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EBB324AC-AC15-1544-92C5-F96BE56CAF47}" type="slidenum">
              <a:rPr lang="it-IT" altLang="en-US"/>
              <a:pPr>
                <a:defRPr/>
              </a:pPr>
              <a:t>‹#›</a:t>
            </a:fld>
            <a:endParaRPr lang="it-IT" altLang="en-US"/>
          </a:p>
        </p:txBody>
      </p:sp>
    </p:spTree>
    <p:extLst>
      <p:ext uri="{BB962C8B-B14F-4D97-AF65-F5344CB8AC3E}">
        <p14:creationId xmlns:p14="http://schemas.microsoft.com/office/powerpoint/2010/main" val="101734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15888"/>
            <a:ext cx="1943100" cy="59039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15888"/>
            <a:ext cx="5676900" cy="59039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F03203CA-41B1-CB40-BC31-503FB6B4E273}" type="slidenum">
              <a:rPr lang="it-IT" altLang="en-US"/>
              <a:pPr>
                <a:defRPr/>
              </a:pPr>
              <a:t>‹#›</a:t>
            </a:fld>
            <a:endParaRPr lang="it-IT" altLang="en-US"/>
          </a:p>
        </p:txBody>
      </p:sp>
    </p:spTree>
    <p:extLst>
      <p:ext uri="{BB962C8B-B14F-4D97-AF65-F5344CB8AC3E}">
        <p14:creationId xmlns:p14="http://schemas.microsoft.com/office/powerpoint/2010/main" val="172565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98625" y="115888"/>
            <a:ext cx="5678488"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705225"/>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6B4D67DF-7082-0F40-8712-313519D5C4F6}" type="slidenum">
              <a:rPr lang="it-IT" altLang="en-US"/>
              <a:pPr>
                <a:defRPr/>
              </a:pPr>
              <a:t>‹#›</a:t>
            </a:fld>
            <a:endParaRPr lang="it-IT" altLang="en-US"/>
          </a:p>
        </p:txBody>
      </p:sp>
    </p:spTree>
    <p:extLst>
      <p:ext uri="{BB962C8B-B14F-4D97-AF65-F5344CB8AC3E}">
        <p14:creationId xmlns:p14="http://schemas.microsoft.com/office/powerpoint/2010/main" val="121123346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6C734F31-09EF-EB4E-B52E-8C3A4BAB6531}" type="slidenum">
              <a:rPr lang="it-IT" altLang="en-US"/>
              <a:pPr>
                <a:defRPr/>
              </a:pPr>
              <a:t>‹#›</a:t>
            </a:fld>
            <a:endParaRPr lang="it-IT" altLang="en-US"/>
          </a:p>
        </p:txBody>
      </p:sp>
    </p:spTree>
    <p:extLst>
      <p:ext uri="{BB962C8B-B14F-4D97-AF65-F5344CB8AC3E}">
        <p14:creationId xmlns:p14="http://schemas.microsoft.com/office/powerpoint/2010/main" val="120335634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a titol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714409" y="3316799"/>
            <a:ext cx="7743791" cy="491016"/>
          </a:xfrm>
        </p:spPr>
        <p:txBody>
          <a:bodyPr>
            <a:noAutofit/>
          </a:bodyPr>
          <a:lstStyle>
            <a:lvl1pPr algn="ctr">
              <a:defRPr sz="3800" b="0" i="0">
                <a:latin typeface="+mn-lt"/>
                <a:cs typeface="Arial"/>
              </a:defRPr>
            </a:lvl1pPr>
          </a:lstStyle>
          <a:p>
            <a:r>
              <a:rPr lang="it-IT" dirty="0" smtClean="0"/>
              <a:t>Fare clic per modificare stile</a:t>
            </a:r>
            <a:endParaRPr lang="it-IT" dirty="0"/>
          </a:p>
        </p:txBody>
      </p:sp>
      <p:sp>
        <p:nvSpPr>
          <p:cNvPr id="3" name="Sottotitolo 2"/>
          <p:cNvSpPr>
            <a:spLocks noGrp="1"/>
          </p:cNvSpPr>
          <p:nvPr>
            <p:ph type="subTitle" idx="1"/>
          </p:nvPr>
        </p:nvSpPr>
        <p:spPr>
          <a:xfrm>
            <a:off x="714409" y="4065020"/>
            <a:ext cx="7743791" cy="580834"/>
          </a:xfrm>
        </p:spPr>
        <p:txBody>
          <a:bodyPr>
            <a:normAutofit/>
          </a:bodyPr>
          <a:lstStyle>
            <a:lvl1pPr marL="0" indent="0" algn="ctr">
              <a:buNone/>
              <a:defRPr sz="2000" b="0" i="0">
                <a:solidFill>
                  <a:schemeClr val="tx1">
                    <a:tint val="75000"/>
                  </a:schemeClr>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Fare clic per modificare lo stile del sottotitolo dello schema</a:t>
            </a:r>
            <a:endParaRPr lang="it-IT" dirty="0"/>
          </a:p>
        </p:txBody>
      </p:sp>
      <p:sp>
        <p:nvSpPr>
          <p:cNvPr id="4" name="Segnaposto data 3"/>
          <p:cNvSpPr>
            <a:spLocks noGrp="1"/>
          </p:cNvSpPr>
          <p:nvPr>
            <p:ph type="dt" sz="half" idx="10"/>
          </p:nvPr>
        </p:nvSpPr>
        <p:spPr/>
        <p:txBody>
          <a:bodyPr/>
          <a:lstStyle/>
          <a:p>
            <a:fld id="{73FAAD09-1C82-FD45-B72F-64AF07B0037D}" type="datetimeFigureOut">
              <a:rPr lang="it-IT" smtClean="0"/>
              <a:t>20/11/17</a:t>
            </a:fld>
            <a:endParaRPr lang="it-IT"/>
          </a:p>
        </p:txBody>
      </p:sp>
      <p:sp>
        <p:nvSpPr>
          <p:cNvPr id="6" name="Segnaposto numero diapositiva 5"/>
          <p:cNvSpPr>
            <a:spLocks noGrp="1"/>
          </p:cNvSpPr>
          <p:nvPr>
            <p:ph type="sldNum" sz="quarter" idx="12"/>
          </p:nvPr>
        </p:nvSpPr>
        <p:spPr>
          <a:xfrm>
            <a:off x="6553199" y="6356350"/>
            <a:ext cx="2469527" cy="365125"/>
          </a:xfrm>
        </p:spPr>
        <p:txBody>
          <a:bodyPr/>
          <a:lstStyle/>
          <a:p>
            <a:fld id="{41F0553F-AB58-BB40-B1E5-B3CC067F59CC}" type="slidenum">
              <a:rPr lang="it-IT" smtClean="0"/>
              <a:t>‹#›</a:t>
            </a:fld>
            <a:endParaRPr lang="it-IT" dirty="0"/>
          </a:p>
        </p:txBody>
      </p:sp>
    </p:spTree>
    <p:extLst>
      <p:ext uri="{BB962C8B-B14F-4D97-AF65-F5344CB8AC3E}">
        <p14:creationId xmlns:p14="http://schemas.microsoft.com/office/powerpoint/2010/main" val="1177986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70654932"/>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1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40024122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0_Alternate 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2625705"/>
            <a:ext cx="9144000" cy="1606594"/>
          </a:xfrm>
          <a:solidFill>
            <a:schemeClr val="accent1">
              <a:alpha val="80000"/>
            </a:schemeClr>
          </a:solidFill>
        </p:spPr>
        <p:txBody>
          <a:bodyPr lIns="457200" tIns="137160" rIns="457200" bIns="137160" anchor="ctr" anchorCtr="1">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4152203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Kun titel">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400" y="318204"/>
            <a:ext cx="8755625" cy="664633"/>
          </a:xfrm>
        </p:spPr>
        <p:txBody>
          <a:bodyPr/>
          <a:lstStyle/>
          <a:p>
            <a:r>
              <a:rPr lang="en-US" smtClean="0"/>
              <a:t>Click to edit Master title style</a:t>
            </a:r>
            <a:endParaRPr lang="en-US" dirty="0"/>
          </a:p>
        </p:txBody>
      </p:sp>
      <p:sp>
        <p:nvSpPr>
          <p:cNvPr id="3" name="Text Placeholder 4"/>
          <p:cNvSpPr>
            <a:spLocks noGrp="1"/>
          </p:cNvSpPr>
          <p:nvPr>
            <p:ph type="body" sz="quarter" idx="10"/>
          </p:nvPr>
        </p:nvSpPr>
        <p:spPr>
          <a:xfrm>
            <a:off x="215867" y="1260107"/>
            <a:ext cx="8755625" cy="4260144"/>
          </a:xfrm>
        </p:spPr>
        <p:txBody>
          <a:bodyPr/>
          <a:lstStyle>
            <a:lvl1pPr marL="0" indent="0">
              <a:buFontTx/>
              <a:buNone/>
              <a:defRPr/>
            </a:lvl1pPr>
            <a:lvl2pPr marL="0" indent="0">
              <a:buFontTx/>
              <a:buNone/>
              <a:defRPr/>
            </a:lvl2pPr>
            <a:lvl3pPr marL="472867" indent="0">
              <a:buFontTx/>
              <a:buNone/>
              <a:defRPr/>
            </a:lvl3pPr>
            <a:lvl4pPr marL="944543" indent="0">
              <a:buFontTx/>
              <a:buNone/>
              <a:defRPr/>
            </a:lvl4pPr>
            <a:lvl5pPr marL="1112489" indent="0">
              <a:buFontTx/>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473147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1B1625E7-A0C6-CE42-A3E8-6094708A5C26}" type="slidenum">
              <a:rPr lang="it-IT" altLang="en-US"/>
              <a:pPr>
                <a:defRPr/>
              </a:pPr>
              <a:t>‹#›</a:t>
            </a:fld>
            <a:endParaRPr lang="it-IT" altLang="en-US"/>
          </a:p>
        </p:txBody>
      </p:sp>
    </p:spTree>
    <p:extLst>
      <p:ext uri="{BB962C8B-B14F-4D97-AF65-F5344CB8AC3E}">
        <p14:creationId xmlns:p14="http://schemas.microsoft.com/office/powerpoint/2010/main" val="42764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A6F3F937-B617-2A42-9F51-7E7C373303A2}" type="slidenum">
              <a:rPr lang="it-IT" altLang="en-US"/>
              <a:pPr>
                <a:defRPr/>
              </a:pPr>
              <a:t>‹#›</a:t>
            </a:fld>
            <a:endParaRPr lang="it-IT" altLang="en-US"/>
          </a:p>
        </p:txBody>
      </p:sp>
    </p:spTree>
    <p:extLst>
      <p:ext uri="{BB962C8B-B14F-4D97-AF65-F5344CB8AC3E}">
        <p14:creationId xmlns:p14="http://schemas.microsoft.com/office/powerpoint/2010/main" val="1987299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5734B508-35AB-CA4F-84E9-91F2D41C4D46}" type="slidenum">
              <a:rPr lang="it-IT" altLang="en-US"/>
              <a:pPr>
                <a:defRPr/>
              </a:pPr>
              <a:t>‹#›</a:t>
            </a:fld>
            <a:endParaRPr lang="it-IT" altLang="en-US"/>
          </a:p>
        </p:txBody>
      </p:sp>
    </p:spTree>
    <p:extLst>
      <p:ext uri="{BB962C8B-B14F-4D97-AF65-F5344CB8AC3E}">
        <p14:creationId xmlns:p14="http://schemas.microsoft.com/office/powerpoint/2010/main" val="73782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it-IT"/>
          </a:p>
        </p:txBody>
      </p:sp>
      <p:sp>
        <p:nvSpPr>
          <p:cNvPr id="8"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9" name="Rectangle 7"/>
          <p:cNvSpPr>
            <a:spLocks noGrp="1" noChangeArrowheads="1"/>
          </p:cNvSpPr>
          <p:nvPr>
            <p:ph type="sldNum" sz="quarter" idx="12"/>
          </p:nvPr>
        </p:nvSpPr>
        <p:spPr>
          <a:ln/>
        </p:spPr>
        <p:txBody>
          <a:bodyPr/>
          <a:lstStyle>
            <a:lvl1pPr>
              <a:defRPr/>
            </a:lvl1pPr>
          </a:lstStyle>
          <a:p>
            <a:pPr>
              <a:defRPr/>
            </a:pPr>
            <a:fld id="{CDB761CE-EFCC-3044-A50F-763ABE27296C}" type="slidenum">
              <a:rPr lang="it-IT" altLang="en-US"/>
              <a:pPr>
                <a:defRPr/>
              </a:pPr>
              <a:t>‹#›</a:t>
            </a:fld>
            <a:endParaRPr lang="it-IT" altLang="en-US"/>
          </a:p>
        </p:txBody>
      </p:sp>
    </p:spTree>
    <p:extLst>
      <p:ext uri="{BB962C8B-B14F-4D97-AF65-F5344CB8AC3E}">
        <p14:creationId xmlns:p14="http://schemas.microsoft.com/office/powerpoint/2010/main" val="979574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it-IT"/>
          </a:p>
        </p:txBody>
      </p:sp>
      <p:sp>
        <p:nvSpPr>
          <p:cNvPr id="4"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5" name="Rectangle 7"/>
          <p:cNvSpPr>
            <a:spLocks noGrp="1" noChangeArrowheads="1"/>
          </p:cNvSpPr>
          <p:nvPr>
            <p:ph type="sldNum" sz="quarter" idx="12"/>
          </p:nvPr>
        </p:nvSpPr>
        <p:spPr>
          <a:ln/>
        </p:spPr>
        <p:txBody>
          <a:bodyPr/>
          <a:lstStyle>
            <a:lvl1pPr>
              <a:defRPr/>
            </a:lvl1pPr>
          </a:lstStyle>
          <a:p>
            <a:pPr>
              <a:defRPr/>
            </a:pPr>
            <a:fld id="{9C5A4106-D103-184B-81BF-BA7C88DF8BD2}" type="slidenum">
              <a:rPr lang="it-IT" altLang="en-US"/>
              <a:pPr>
                <a:defRPr/>
              </a:pPr>
              <a:t>‹#›</a:t>
            </a:fld>
            <a:endParaRPr lang="it-IT" altLang="en-US"/>
          </a:p>
        </p:txBody>
      </p:sp>
    </p:spTree>
    <p:extLst>
      <p:ext uri="{BB962C8B-B14F-4D97-AF65-F5344CB8AC3E}">
        <p14:creationId xmlns:p14="http://schemas.microsoft.com/office/powerpoint/2010/main" val="109296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it-IT"/>
          </a:p>
        </p:txBody>
      </p:sp>
      <p:sp>
        <p:nvSpPr>
          <p:cNvPr id="3"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4" name="Rectangle 7"/>
          <p:cNvSpPr>
            <a:spLocks noGrp="1" noChangeArrowheads="1"/>
          </p:cNvSpPr>
          <p:nvPr>
            <p:ph type="sldNum" sz="quarter" idx="12"/>
          </p:nvPr>
        </p:nvSpPr>
        <p:spPr>
          <a:ln/>
        </p:spPr>
        <p:txBody>
          <a:bodyPr/>
          <a:lstStyle>
            <a:lvl1pPr>
              <a:defRPr/>
            </a:lvl1pPr>
          </a:lstStyle>
          <a:p>
            <a:pPr>
              <a:defRPr/>
            </a:pPr>
            <a:fld id="{6A9A30BD-1636-0545-86B9-BCF0C7358B4B}" type="slidenum">
              <a:rPr lang="it-IT" altLang="en-US"/>
              <a:pPr>
                <a:defRPr/>
              </a:pPr>
              <a:t>‹#›</a:t>
            </a:fld>
            <a:endParaRPr lang="it-IT" altLang="en-US"/>
          </a:p>
        </p:txBody>
      </p:sp>
    </p:spTree>
    <p:extLst>
      <p:ext uri="{BB962C8B-B14F-4D97-AF65-F5344CB8AC3E}">
        <p14:creationId xmlns:p14="http://schemas.microsoft.com/office/powerpoint/2010/main" val="206355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DFAE3D2F-A112-F542-A634-F006519CF1CA}" type="slidenum">
              <a:rPr lang="it-IT" altLang="en-US"/>
              <a:pPr>
                <a:defRPr/>
              </a:pPr>
              <a:t>‹#›</a:t>
            </a:fld>
            <a:endParaRPr lang="it-IT" altLang="en-US"/>
          </a:p>
        </p:txBody>
      </p:sp>
    </p:spTree>
    <p:extLst>
      <p:ext uri="{BB962C8B-B14F-4D97-AF65-F5344CB8AC3E}">
        <p14:creationId xmlns:p14="http://schemas.microsoft.com/office/powerpoint/2010/main" val="38618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7EC3130E-167F-4549-8A0E-E21A2E3FCADE}" type="slidenum">
              <a:rPr lang="it-IT" altLang="en-US"/>
              <a:pPr>
                <a:defRPr/>
              </a:pPr>
              <a:t>‹#›</a:t>
            </a:fld>
            <a:endParaRPr lang="it-IT" altLang="en-US"/>
          </a:p>
        </p:txBody>
      </p:sp>
    </p:spTree>
    <p:extLst>
      <p:ext uri="{BB962C8B-B14F-4D97-AF65-F5344CB8AC3E}">
        <p14:creationId xmlns:p14="http://schemas.microsoft.com/office/powerpoint/2010/main" val="98161401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22" Type="http://schemas.openxmlformats.org/officeDocument/2006/relationships/image" Target="../media/image3.png"/><Relationship Id="rId23"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bwMode="auto">
          <a:xfrm>
            <a:off x="1698625" y="115888"/>
            <a:ext cx="5678488"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685800" y="1238250"/>
            <a:ext cx="77724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9333" name="Rectangle 5"/>
          <p:cNvSpPr>
            <a:spLocks noGrp="1" noChangeArrowheads="1"/>
          </p:cNvSpPr>
          <p:nvPr>
            <p:ph type="dt" sz="half" idx="2"/>
          </p:nvPr>
        </p:nvSpPr>
        <p:spPr bwMode="auto">
          <a:xfrm>
            <a:off x="685800" y="6337300"/>
            <a:ext cx="3360738" cy="239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1pPr>
          </a:lstStyle>
          <a:p>
            <a:pPr>
              <a:defRPr/>
            </a:pPr>
            <a:endParaRPr lang="it-IT"/>
          </a:p>
        </p:txBody>
      </p:sp>
      <p:sp>
        <p:nvSpPr>
          <p:cNvPr id="99334" name="Rectangle 6"/>
          <p:cNvSpPr>
            <a:spLocks noGrp="1" noChangeArrowheads="1"/>
          </p:cNvSpPr>
          <p:nvPr>
            <p:ph type="ftr" sz="quarter" idx="3"/>
          </p:nvPr>
        </p:nvSpPr>
        <p:spPr bwMode="auto">
          <a:xfrm>
            <a:off x="5106988" y="6337300"/>
            <a:ext cx="33591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lang="it-IT" sz="1200" b="1" smtClean="0">
                <a:effectLst/>
              </a:defRPr>
            </a:lvl1pPr>
          </a:lstStyle>
          <a:p>
            <a:r>
              <a:rPr lang="it-IT" dirty="0" err="1" smtClean="0"/>
              <a:t>Foundations</a:t>
            </a:r>
            <a:r>
              <a:rPr lang="it-IT" dirty="0" smtClean="0"/>
              <a:t> of </a:t>
            </a:r>
            <a:r>
              <a:rPr lang="it-IT" dirty="0" err="1" smtClean="0"/>
              <a:t>Complex</a:t>
            </a:r>
            <a:r>
              <a:rPr lang="it-IT" dirty="0" smtClean="0"/>
              <a:t> Software </a:t>
            </a:r>
            <a:r>
              <a:rPr lang="it-IT" dirty="0" err="1" smtClean="0"/>
              <a:t>Architectures</a:t>
            </a:r>
            <a:r>
              <a:rPr lang="it-IT" dirty="0" smtClean="0"/>
              <a:t> and </a:t>
            </a:r>
            <a:r>
              <a:rPr lang="it-IT" dirty="0" err="1" smtClean="0"/>
              <a:t>Styles</a:t>
            </a:r>
            <a:endParaRPr lang="it-IT" dirty="0"/>
          </a:p>
        </p:txBody>
      </p:sp>
      <p:sp>
        <p:nvSpPr>
          <p:cNvPr id="99335" name="Rectangle 7"/>
          <p:cNvSpPr>
            <a:spLocks noGrp="1" noChangeArrowheads="1"/>
          </p:cNvSpPr>
          <p:nvPr>
            <p:ph type="sldNum" sz="quarter" idx="4"/>
          </p:nvPr>
        </p:nvSpPr>
        <p:spPr bwMode="auto">
          <a:xfrm>
            <a:off x="4089400" y="6337300"/>
            <a:ext cx="965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003366"/>
                </a:solidFill>
                <a:effectLst>
                  <a:outerShdw blurRad="38100" dist="38100" dir="2700000" algn="tl">
                    <a:srgbClr val="C0C0C0"/>
                  </a:outerShdw>
                </a:effectLst>
                <a:latin typeface="Trebuchet MS" charset="0"/>
              </a:defRPr>
            </a:lvl1pPr>
          </a:lstStyle>
          <a:p>
            <a:pPr>
              <a:defRPr/>
            </a:pPr>
            <a:fld id="{808BC07A-BBD9-8C4F-BDD9-7C85A0AE3694}" type="slidenum">
              <a:rPr lang="it-IT" altLang="en-US"/>
              <a:pPr>
                <a:defRPr/>
              </a:pPr>
              <a:t>‹#›</a:t>
            </a:fld>
            <a:endParaRPr lang="it-IT" altLang="en-US"/>
          </a:p>
        </p:txBody>
      </p:sp>
      <p:sp>
        <p:nvSpPr>
          <p:cNvPr id="1032" name="Line 8"/>
          <p:cNvSpPr>
            <a:spLocks noChangeShapeType="1"/>
          </p:cNvSpPr>
          <p:nvPr/>
        </p:nvSpPr>
        <p:spPr bwMode="auto">
          <a:xfrm>
            <a:off x="685800" y="6248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 name="Line 9"/>
          <p:cNvSpPr>
            <a:spLocks noChangeShapeType="1"/>
          </p:cNvSpPr>
          <p:nvPr/>
        </p:nvSpPr>
        <p:spPr bwMode="auto">
          <a:xfrm>
            <a:off x="685800" y="10541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20"/>
          <a:stretch>
            <a:fillRect/>
          </a:stretch>
        </p:blipFill>
        <p:spPr>
          <a:xfrm>
            <a:off x="7740125" y="0"/>
            <a:ext cx="1403875" cy="1007128"/>
          </a:xfrm>
          <a:prstGeom prst="rect">
            <a:avLst/>
          </a:prstGeom>
        </p:spPr>
      </p:pic>
    </p:spTree>
  </p:cSld>
  <p:clrMap bg1="lt1" tx1="dk1" bg2="lt2" tx2="dk2" accent1="accent1" accent2="accent2" accent3="accent3" accent4="accent4" accent5="accent5" accent6="accent6" hlink="hlink" folHlink="folHlink"/>
  <p:sldLayoutIdLst>
    <p:sldLayoutId id="2147483906"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8" r:id="rId14"/>
    <p:sldLayoutId id="2147483909" r:id="rId15"/>
    <p:sldLayoutId id="2147483910" r:id="rId16"/>
    <p:sldLayoutId id="2147483911" r:id="rId17"/>
    <p:sldLayoutId id="2147483912" r:id="rId18"/>
  </p:sldLayoutIdLst>
  <p:hf hdr="0" dt="0"/>
  <p:txStyles>
    <p:title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SzPct val="60000"/>
        <a:buFont typeface="Wingdings" charset="2"/>
        <a:buBlip>
          <a:blip r:embed="rId21"/>
        </a:buBlip>
        <a:defRPr sz="2400">
          <a:solidFill>
            <a:schemeClr val="tx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SzPct val="75000"/>
        <a:buBlip>
          <a:blip r:embed="rId22"/>
        </a:buBlip>
        <a:defRPr sz="2200">
          <a:solidFill>
            <a:schemeClr val="tx2"/>
          </a:solidFill>
          <a:latin typeface="+mn-lt"/>
          <a:ea typeface="ＭＳ Ｐゴシック" charset="0"/>
        </a:defRPr>
      </a:lvl2pPr>
      <a:lvl3pPr marL="1143000" indent="-228600" algn="l" rtl="0" eaLnBrk="0" fontAlgn="base" hangingPunct="0">
        <a:spcBef>
          <a:spcPct val="20000"/>
        </a:spcBef>
        <a:spcAft>
          <a:spcPct val="0"/>
        </a:spcAft>
        <a:buSzPct val="70000"/>
        <a:buBlip>
          <a:blip r:embed="rId23"/>
        </a:buBlip>
        <a:defRPr sz="2000">
          <a:solidFill>
            <a:schemeClr val="tx2"/>
          </a:solidFill>
          <a:latin typeface="+mn-lt"/>
          <a:ea typeface="ＭＳ Ｐゴシック" charset="0"/>
        </a:defRPr>
      </a:lvl3pPr>
      <a:lvl4pPr marL="1600200" indent="-228600" algn="l" rtl="0" eaLnBrk="0" fontAlgn="base" hangingPunct="0">
        <a:spcBef>
          <a:spcPct val="20000"/>
        </a:spcBef>
        <a:spcAft>
          <a:spcPct val="0"/>
        </a:spcAft>
        <a:buChar char="–"/>
        <a:defRPr>
          <a:solidFill>
            <a:schemeClr val="tx2"/>
          </a:solidFill>
          <a:latin typeface="+mn-lt"/>
          <a:ea typeface="ＭＳ Ｐゴシック" charset="0"/>
        </a:defRPr>
      </a:lvl4pPr>
      <a:lvl5pPr marL="2057400" indent="-228600" algn="l" rtl="0" eaLnBrk="0" fontAlgn="base" hangingPunct="0">
        <a:spcBef>
          <a:spcPct val="20000"/>
        </a:spcBef>
        <a:spcAft>
          <a:spcPct val="0"/>
        </a:spcAft>
        <a:buChar char="»"/>
        <a:defRPr sz="1600">
          <a:solidFill>
            <a:schemeClr val="tx2"/>
          </a:solidFill>
          <a:latin typeface="+mn-lt"/>
          <a:ea typeface="ＭＳ Ｐゴシック" charset="0"/>
        </a:defRPr>
      </a:lvl5pPr>
      <a:lvl6pPr marL="2514600" indent="-228600" algn="l" rtl="0" eaLnBrk="1" fontAlgn="base" hangingPunct="1">
        <a:spcBef>
          <a:spcPct val="20000"/>
        </a:spcBef>
        <a:spcAft>
          <a:spcPct val="0"/>
        </a:spcAft>
        <a:buChar char="»"/>
        <a:defRPr sz="1600">
          <a:solidFill>
            <a:schemeClr val="tx2"/>
          </a:solidFill>
          <a:latin typeface="+mn-lt"/>
        </a:defRPr>
      </a:lvl6pPr>
      <a:lvl7pPr marL="2971800" indent="-228600" algn="l" rtl="0" eaLnBrk="1" fontAlgn="base" hangingPunct="1">
        <a:spcBef>
          <a:spcPct val="20000"/>
        </a:spcBef>
        <a:spcAft>
          <a:spcPct val="0"/>
        </a:spcAft>
        <a:buChar char="»"/>
        <a:defRPr sz="1600">
          <a:solidFill>
            <a:schemeClr val="tx2"/>
          </a:solidFill>
          <a:latin typeface="+mn-lt"/>
        </a:defRPr>
      </a:lvl7pPr>
      <a:lvl8pPr marL="3429000" indent="-228600" algn="l" rtl="0" eaLnBrk="1" fontAlgn="base" hangingPunct="1">
        <a:spcBef>
          <a:spcPct val="20000"/>
        </a:spcBef>
        <a:spcAft>
          <a:spcPct val="0"/>
        </a:spcAft>
        <a:buChar char="»"/>
        <a:defRPr sz="1600">
          <a:solidFill>
            <a:schemeClr val="tx2"/>
          </a:solidFill>
          <a:latin typeface="+mn-lt"/>
        </a:defRPr>
      </a:lvl8pPr>
      <a:lvl9pPr marL="3886200" indent="-228600" algn="l" rtl="0" eaLnBrk="1" fontAlgn="base" hangingPunct="1">
        <a:spcBef>
          <a:spcPct val="20000"/>
        </a:spcBef>
        <a:spcAft>
          <a:spcPct val="0"/>
        </a:spcAft>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jpg"/><Relationship Id="rId8" Type="http://schemas.openxmlformats.org/officeDocument/2006/relationships/image" Target="../media/image19.jpg"/><Relationship Id="rId9" Type="http://schemas.openxmlformats.org/officeDocument/2006/relationships/image" Target="../media/image20.jp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oftwareengineeringdaily.com/2015/08/03/batch-vs-streaming-the-differenc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gif"/><Relationship Id="rId5" Type="http://schemas.openxmlformats.org/officeDocument/2006/relationships/image" Target="../media/image30.jp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hyperlink" Target="http://bigdatawg.nist.gov/V1_output_docs.php" TargetMode="External"/><Relationship Id="rId4" Type="http://schemas.openxmlformats.org/officeDocument/2006/relationships/hyperlink" Target="https://bigdatacoursespring2014.appspot.com" TargetMode="External"/><Relationship Id="rId1" Type="http://schemas.openxmlformats.org/officeDocument/2006/relationships/slideLayout" Target="../slideLayouts/slideLayout2.xml"/><Relationship Id="rId2" Type="http://schemas.openxmlformats.org/officeDocument/2006/relationships/hyperlink" Target="http://bigdatawg.nist.gov/usecases.ph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ctrTitle"/>
          </p:nvPr>
        </p:nvSpPr>
        <p:spPr>
          <a:xfrm>
            <a:off x="685800" y="2286000"/>
            <a:ext cx="7772400" cy="1143000"/>
          </a:xfrm>
        </p:spPr>
        <p:txBody>
          <a:bodyPr/>
          <a:lstStyle/>
          <a:p>
            <a:r>
              <a:rPr lang="it-IT" b="1" dirty="0" err="1">
                <a:effectLst/>
              </a:rPr>
              <a:t>Foundations</a:t>
            </a:r>
            <a:r>
              <a:rPr lang="it-IT" b="1" dirty="0">
                <a:effectLst/>
              </a:rPr>
              <a:t> of </a:t>
            </a:r>
            <a:r>
              <a:rPr lang="it-IT" b="1" dirty="0" err="1">
                <a:effectLst/>
              </a:rPr>
              <a:t>Complex</a:t>
            </a:r>
            <a:r>
              <a:rPr lang="it-IT" b="1" dirty="0">
                <a:effectLst/>
              </a:rPr>
              <a:t> Software </a:t>
            </a:r>
            <a:r>
              <a:rPr lang="it-IT" b="1" dirty="0" err="1">
                <a:effectLst/>
              </a:rPr>
              <a:t>Architectures</a:t>
            </a:r>
            <a:r>
              <a:rPr lang="it-IT" b="1" dirty="0">
                <a:effectLst/>
              </a:rPr>
              <a:t> and </a:t>
            </a:r>
            <a:r>
              <a:rPr lang="it-IT" b="1" dirty="0" err="1">
                <a:effectLst/>
              </a:rPr>
              <a:t>Styles</a:t>
            </a:r>
            <a:endParaRPr lang="en-US" dirty="0">
              <a:effectLst/>
            </a:endParaRPr>
          </a:p>
        </p:txBody>
      </p:sp>
      <p:sp>
        <p:nvSpPr>
          <p:cNvPr id="87043" name="Rectangle 3"/>
          <p:cNvSpPr>
            <a:spLocks noGrp="1" noChangeArrowheads="1"/>
          </p:cNvSpPr>
          <p:nvPr>
            <p:ph type="subTitle" idx="1"/>
          </p:nvPr>
        </p:nvSpPr>
        <p:spPr>
          <a:xfrm>
            <a:off x="1371600" y="3429000"/>
            <a:ext cx="6429552" cy="1080370"/>
          </a:xfrm>
        </p:spPr>
        <p:txBody>
          <a:bodyPr/>
          <a:lstStyle/>
          <a:p>
            <a:pPr eaLnBrk="1" hangingPunct="1">
              <a:buFont typeface="Wingdings" charset="0"/>
              <a:buNone/>
              <a:defRPr/>
            </a:pPr>
            <a:r>
              <a:rPr lang="it-IT" b="1" dirty="0" err="1" smtClean="0">
                <a:effectLst>
                  <a:outerShdw blurRad="38100" dist="38100" dir="2700000" algn="tl">
                    <a:srgbClr val="DDDDDD"/>
                  </a:outerShdw>
                </a:effectLst>
              </a:rPr>
              <a:t>Damian</a:t>
            </a:r>
            <a:r>
              <a:rPr lang="it-IT" b="1" dirty="0" smtClean="0">
                <a:effectLst>
                  <a:outerShdw blurRad="38100" dist="38100" dir="2700000" algn="tl">
                    <a:srgbClr val="DDDDDD"/>
                  </a:outerShdw>
                </a:effectLst>
              </a:rPr>
              <a:t> A. Tamburri, </a:t>
            </a:r>
            <a:r>
              <a:rPr lang="it-IT" b="1" dirty="0" err="1" smtClean="0">
                <a:effectLst>
                  <a:outerShdw blurRad="38100" dist="38100" dir="2700000" algn="tl">
                    <a:srgbClr val="DDDDDD"/>
                  </a:outerShdw>
                </a:effectLst>
              </a:rPr>
              <a:t>Ph.D</a:t>
            </a:r>
            <a:r>
              <a:rPr lang="it-IT" b="1" dirty="0" smtClean="0">
                <a:effectLst>
                  <a:outerShdw blurRad="38100" dist="38100" dir="2700000" algn="tl">
                    <a:srgbClr val="DDDDDD"/>
                  </a:outerShdw>
                </a:effectLst>
              </a:rPr>
              <a:t>.</a:t>
            </a:r>
          </a:p>
          <a:p>
            <a:pPr eaLnBrk="1" hangingPunct="1">
              <a:buFont typeface="Wingdings" charset="0"/>
              <a:buNone/>
              <a:defRPr/>
            </a:pPr>
            <a:r>
              <a:rPr lang="it-IT" dirty="0" smtClean="0">
                <a:effectLst>
                  <a:outerShdw blurRad="38100" dist="38100" dir="2700000" algn="tl">
                    <a:srgbClr val="DDDDDD"/>
                  </a:outerShdw>
                </a:effectLst>
              </a:rPr>
              <a:t>damianandrew.tamburri@polimi.it</a:t>
            </a:r>
          </a:p>
          <a:p>
            <a:pPr eaLnBrk="1" hangingPunct="1">
              <a:buFont typeface="Wingdings" charset="0"/>
              <a:buNone/>
              <a:defRPr/>
            </a:pPr>
            <a:r>
              <a:rPr lang="it-IT" dirty="0" err="1" smtClean="0">
                <a:effectLst>
                  <a:outerShdw blurRad="38100" dist="38100" dir="2700000" algn="tl">
                    <a:srgbClr val="DDDDDD"/>
                  </a:outerShdw>
                </a:effectLst>
              </a:rPr>
              <a:t>dtamburri@acm.org</a:t>
            </a:r>
            <a:endParaRPr lang="it-IT" dirty="0">
              <a:effectLst>
                <a:outerShdw blurRad="38100" dist="38100" dir="2700000" algn="tl">
                  <a:srgbClr val="DDDDDD"/>
                </a:outerShdw>
              </a:effectLst>
            </a:endParaRPr>
          </a:p>
        </p:txBody>
      </p:sp>
      <p:sp>
        <p:nvSpPr>
          <p:cNvPr id="5" name="Slide Number Placeholder 5"/>
          <p:cNvSpPr>
            <a:spLocks noGrp="1"/>
          </p:cNvSpPr>
          <p:nvPr>
            <p:ph type="sldNum" sz="quarter" idx="4294967295"/>
          </p:nvPr>
        </p:nvSpPr>
        <p:spPr>
          <a:xfrm>
            <a:off x="7239000" y="6248400"/>
            <a:ext cx="19050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FA4BE2DA-B363-A44D-B5F7-91349095515A}" type="slidenum">
              <a:rPr lang="it-IT" altLang="en-US" sz="1200" smtClean="0">
                <a:solidFill>
                  <a:srgbClr val="003366"/>
                </a:solidFill>
                <a:latin typeface="Trebuchet MS" charset="0"/>
              </a:rPr>
              <a:pPr>
                <a:defRPr/>
              </a:pPr>
              <a:t>1</a:t>
            </a:fld>
            <a:endParaRPr lang="it-IT" altLang="en-US" sz="1200" smtClean="0">
              <a:solidFill>
                <a:srgbClr val="003366"/>
              </a:solidFill>
              <a:latin typeface="Trebuchet MS"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Shape 624"/>
          <p:cNvSpPr txBox="1">
            <a:spLocks noGrp="1"/>
          </p:cNvSpPr>
          <p:nvPr>
            <p:ph type="body" idx="1"/>
          </p:nvPr>
        </p:nvSpPr>
        <p:spPr>
          <a:xfrm>
            <a:off x="628650" y="1444625"/>
            <a:ext cx="3886200" cy="4351200"/>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spcAft>
                <a:spcPts val="0"/>
              </a:spcAft>
              <a:buClr>
                <a:schemeClr val="accent1"/>
              </a:buClr>
              <a:buSzPct val="99166"/>
              <a:buFont typeface="Arial"/>
              <a:buChar char="•"/>
            </a:pPr>
            <a:r>
              <a:rPr lang="en-GB" sz="2300" b="0" i="0" u="none" strike="noStrike" cap="none" dirty="0">
                <a:solidFill>
                  <a:srgbClr val="233D58"/>
                </a:solidFill>
                <a:latin typeface="Candara"/>
                <a:ea typeface="Candara"/>
                <a:cs typeface="Candara"/>
                <a:sym typeface="Candara"/>
              </a:rPr>
              <a:t>Predictive Analytics</a:t>
            </a:r>
          </a:p>
          <a:p>
            <a:pPr marL="228600" marR="0" lvl="0" indent="-228600" algn="l" rtl="0">
              <a:lnSpc>
                <a:spcPct val="70000"/>
              </a:lnSpc>
              <a:spcBef>
                <a:spcPts val="1000"/>
              </a:spcBef>
              <a:spcAft>
                <a:spcPts val="0"/>
              </a:spcAft>
              <a:buClr>
                <a:schemeClr val="accent1"/>
              </a:buClr>
              <a:buSzPct val="99166"/>
              <a:buFont typeface="Arial"/>
              <a:buChar char="•"/>
            </a:pPr>
            <a:r>
              <a:rPr lang="en-GB" sz="2300" b="0" i="0" u="none" strike="noStrike" cap="none" dirty="0">
                <a:solidFill>
                  <a:srgbClr val="233D58"/>
                </a:solidFill>
                <a:latin typeface="Candara"/>
                <a:ea typeface="Candara"/>
                <a:cs typeface="Candara"/>
                <a:sym typeface="Candara"/>
              </a:rPr>
              <a:t>Environmental Monitoring</a:t>
            </a:r>
          </a:p>
          <a:p>
            <a:pPr marL="228600" marR="0" lvl="0" indent="-228600" algn="l" rtl="0">
              <a:lnSpc>
                <a:spcPct val="70000"/>
              </a:lnSpc>
              <a:spcBef>
                <a:spcPts val="1000"/>
              </a:spcBef>
              <a:spcAft>
                <a:spcPts val="0"/>
              </a:spcAft>
              <a:buClr>
                <a:schemeClr val="accent1"/>
              </a:buClr>
              <a:buSzPct val="99166"/>
              <a:buFont typeface="Arial"/>
              <a:buChar char="•"/>
            </a:pPr>
            <a:r>
              <a:rPr lang="en-GB" sz="2300" b="0" i="0" u="none" strike="noStrike" cap="none" dirty="0">
                <a:solidFill>
                  <a:srgbClr val="233D58"/>
                </a:solidFill>
                <a:latin typeface="Candara"/>
                <a:ea typeface="Candara"/>
                <a:cs typeface="Candara"/>
                <a:sym typeface="Candara"/>
              </a:rPr>
              <a:t>Science &amp; HPC</a:t>
            </a:r>
          </a:p>
          <a:p>
            <a:pPr marL="228600" marR="0" lvl="0" indent="-228600" algn="l" rtl="0">
              <a:lnSpc>
                <a:spcPct val="70000"/>
              </a:lnSpc>
              <a:spcBef>
                <a:spcPts val="1000"/>
              </a:spcBef>
              <a:spcAft>
                <a:spcPts val="0"/>
              </a:spcAft>
              <a:buClr>
                <a:schemeClr val="accent1"/>
              </a:buClr>
              <a:buSzPct val="99166"/>
              <a:buFont typeface="Arial"/>
              <a:buChar char="•"/>
            </a:pPr>
            <a:r>
              <a:rPr lang="en-GB" sz="2300" b="0" i="0" u="none" strike="noStrike" cap="none" dirty="0">
                <a:solidFill>
                  <a:srgbClr val="233D58"/>
                </a:solidFill>
                <a:latin typeface="Candara"/>
                <a:ea typeface="Candara"/>
                <a:cs typeface="Candara"/>
                <a:sym typeface="Candara"/>
              </a:rPr>
              <a:t>E-Government</a:t>
            </a:r>
          </a:p>
          <a:p>
            <a:pPr marL="228600" marR="0" lvl="0" indent="-228600" algn="l" rtl="0">
              <a:lnSpc>
                <a:spcPct val="70000"/>
              </a:lnSpc>
              <a:spcBef>
                <a:spcPts val="1000"/>
              </a:spcBef>
              <a:spcAft>
                <a:spcPts val="0"/>
              </a:spcAft>
              <a:buClr>
                <a:schemeClr val="accent1"/>
              </a:buClr>
              <a:buSzPct val="99166"/>
              <a:buFont typeface="Arial"/>
              <a:buChar char="•"/>
            </a:pPr>
            <a:r>
              <a:rPr lang="en-GB" sz="2300" b="0" i="0" u="none" strike="noStrike" cap="none" dirty="0">
                <a:solidFill>
                  <a:srgbClr val="233D58"/>
                </a:solidFill>
                <a:latin typeface="Candara"/>
                <a:ea typeface="Candara"/>
                <a:cs typeface="Candara"/>
                <a:sym typeface="Candara"/>
              </a:rPr>
              <a:t>Media &amp; news</a:t>
            </a:r>
          </a:p>
          <a:p>
            <a:pPr marL="228600" marR="0" lvl="0" indent="-228600" algn="l" rtl="0">
              <a:lnSpc>
                <a:spcPct val="70000"/>
              </a:lnSpc>
              <a:spcBef>
                <a:spcPts val="1000"/>
              </a:spcBef>
              <a:spcAft>
                <a:spcPts val="0"/>
              </a:spcAft>
              <a:buClr>
                <a:schemeClr val="accent1"/>
              </a:buClr>
              <a:buSzPct val="99166"/>
              <a:buFont typeface="Arial"/>
              <a:buChar char="•"/>
            </a:pPr>
            <a:r>
              <a:rPr lang="en-GB" sz="2300" b="0" i="0" u="none" strike="noStrike" cap="none" dirty="0">
                <a:solidFill>
                  <a:srgbClr val="233D58"/>
                </a:solidFill>
                <a:latin typeface="Candara"/>
                <a:ea typeface="Candara"/>
                <a:cs typeface="Candara"/>
                <a:sym typeface="Candara"/>
              </a:rPr>
              <a:t>Smart cities</a:t>
            </a:r>
          </a:p>
          <a:p>
            <a:pPr marL="228600" marR="0" lvl="0" indent="-228600" algn="l" rtl="0">
              <a:lnSpc>
                <a:spcPct val="70000"/>
              </a:lnSpc>
              <a:spcBef>
                <a:spcPts val="1000"/>
              </a:spcBef>
              <a:spcAft>
                <a:spcPts val="0"/>
              </a:spcAft>
              <a:buClr>
                <a:schemeClr val="accent1"/>
              </a:buClr>
              <a:buSzPct val="99166"/>
              <a:buFont typeface="Arial"/>
              <a:buChar char="•"/>
            </a:pPr>
            <a:r>
              <a:rPr lang="en-GB" sz="2300" b="0" i="0" u="none" strike="noStrike" cap="none" dirty="0">
                <a:solidFill>
                  <a:srgbClr val="233D58"/>
                </a:solidFill>
                <a:latin typeface="Candara"/>
                <a:ea typeface="Candara"/>
                <a:cs typeface="Candara"/>
                <a:sym typeface="Candara"/>
              </a:rPr>
              <a:t>Smart manufacturing</a:t>
            </a:r>
          </a:p>
          <a:p>
            <a:pPr marL="228600" marR="0" lvl="0" indent="-228600" algn="l" rtl="0">
              <a:lnSpc>
                <a:spcPct val="70000"/>
              </a:lnSpc>
              <a:spcBef>
                <a:spcPts val="1000"/>
              </a:spcBef>
              <a:spcAft>
                <a:spcPts val="0"/>
              </a:spcAft>
              <a:buClr>
                <a:schemeClr val="accent1"/>
              </a:buClr>
              <a:buSzPct val="99166"/>
              <a:buFont typeface="Arial"/>
              <a:buChar char="•"/>
            </a:pPr>
            <a:r>
              <a:rPr lang="en-GB" sz="2300" b="0" i="0" u="none" strike="noStrike" cap="none" dirty="0">
                <a:solidFill>
                  <a:srgbClr val="233D58"/>
                </a:solidFill>
                <a:latin typeface="Candara"/>
                <a:ea typeface="Candara"/>
                <a:cs typeface="Candara"/>
                <a:sym typeface="Candara"/>
              </a:rPr>
              <a:t>Healthcare</a:t>
            </a:r>
          </a:p>
          <a:p>
            <a:pPr marL="228600" marR="0" lvl="0" indent="-228600" algn="l" rtl="0">
              <a:lnSpc>
                <a:spcPct val="70000"/>
              </a:lnSpc>
              <a:spcBef>
                <a:spcPts val="1000"/>
              </a:spcBef>
              <a:spcAft>
                <a:spcPts val="0"/>
              </a:spcAft>
              <a:buClr>
                <a:schemeClr val="accent1"/>
              </a:buClr>
              <a:buSzPct val="99166"/>
              <a:buFont typeface="Arial"/>
              <a:buChar char="•"/>
            </a:pPr>
            <a:r>
              <a:rPr lang="en-GB" sz="2300" b="0" i="0" u="none" strike="noStrike" cap="none" dirty="0">
                <a:solidFill>
                  <a:srgbClr val="233D58"/>
                </a:solidFill>
                <a:latin typeface="Candara"/>
                <a:ea typeface="Candara"/>
                <a:cs typeface="Candara"/>
                <a:sym typeface="Candara"/>
              </a:rPr>
              <a:t>Real-time finance</a:t>
            </a:r>
          </a:p>
        </p:txBody>
      </p:sp>
      <p:sp>
        <p:nvSpPr>
          <p:cNvPr id="625" name="Shape 625"/>
          <p:cNvSpPr txBox="1">
            <a:spLocks noGrp="1"/>
          </p:cNvSpPr>
          <p:nvPr>
            <p:ph type="title"/>
          </p:nvPr>
        </p:nvSpPr>
        <p:spPr>
          <a:xfrm>
            <a:off x="615691" y="0"/>
            <a:ext cx="7886700" cy="4662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Application Domains</a:t>
            </a:r>
          </a:p>
        </p:txBody>
      </p:sp>
      <p:pic>
        <p:nvPicPr>
          <p:cNvPr id="626" name="Shape 626" descr="https://axibase.com/wp-content/uploads/2015/05/ATSD_internet_of_things.png"/>
          <p:cNvPicPr preferRelativeResize="0"/>
          <p:nvPr/>
        </p:nvPicPr>
        <p:blipFill rotWithShape="1">
          <a:blip r:embed="rId3">
            <a:alphaModFix/>
          </a:blip>
          <a:srcRect/>
          <a:stretch/>
        </p:blipFill>
        <p:spPr>
          <a:xfrm>
            <a:off x="5649925" y="4205325"/>
            <a:ext cx="3348000" cy="2364300"/>
          </a:xfrm>
          <a:prstGeom prst="rect">
            <a:avLst/>
          </a:prstGeom>
          <a:noFill/>
          <a:ln>
            <a:noFill/>
          </a:ln>
        </p:spPr>
      </p:pic>
      <p:sp>
        <p:nvSpPr>
          <p:cNvPr id="627" name="Shape 627"/>
          <p:cNvSpPr txBox="1"/>
          <p:nvPr/>
        </p:nvSpPr>
        <p:spPr>
          <a:xfrm>
            <a:off x="2655485" y="6289341"/>
            <a:ext cx="2314200" cy="461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b="1" dirty="0">
                <a:solidFill>
                  <a:schemeClr val="dk1"/>
                </a:solidFill>
                <a:latin typeface="Cambria"/>
                <a:ea typeface="Cambria"/>
                <a:cs typeface="Cambria"/>
                <a:sym typeface="Cambria"/>
              </a:rPr>
              <a:t>*And Counting!</a:t>
            </a:r>
          </a:p>
        </p:txBody>
      </p:sp>
      <p:sp>
        <p:nvSpPr>
          <p:cNvPr id="628" name="Shape 628"/>
          <p:cNvSpPr txBox="1">
            <a:spLocks noGrp="1"/>
          </p:cNvSpPr>
          <p:nvPr>
            <p:ph type="body" idx="2"/>
          </p:nvPr>
        </p:nvSpPr>
        <p:spPr>
          <a:xfrm>
            <a:off x="4629150" y="1444625"/>
            <a:ext cx="3886200" cy="4351200"/>
          </a:xfrm>
          <a:prstGeom prst="rect">
            <a:avLst/>
          </a:prstGeom>
        </p:spPr>
        <p:txBody>
          <a:bodyPr lIns="91425" tIns="91425" rIns="91425" bIns="91425" anchor="t" anchorCtr="0">
            <a:noAutofit/>
          </a:bodyPr>
          <a:lstStyle/>
          <a:p>
            <a:pPr lvl="0" rtl="0">
              <a:spcBef>
                <a:spcPts val="0"/>
              </a:spcBef>
              <a:buClr>
                <a:schemeClr val="accent1"/>
              </a:buClr>
              <a:buSzPct val="99166"/>
              <a:buFont typeface="Arial"/>
              <a:buChar char="•"/>
            </a:pPr>
            <a:r>
              <a:rPr lang="en-GB" sz="2300" dirty="0">
                <a:solidFill>
                  <a:srgbClr val="233D58"/>
                </a:solidFill>
                <a:latin typeface="Candara"/>
                <a:cs typeface="Candara"/>
              </a:rPr>
              <a:t>Advertising</a:t>
            </a:r>
          </a:p>
          <a:p>
            <a:pPr lvl="0" rtl="0">
              <a:spcBef>
                <a:spcPts val="0"/>
              </a:spcBef>
              <a:buClr>
                <a:schemeClr val="accent1"/>
              </a:buClr>
              <a:buSzPct val="99166"/>
              <a:buFont typeface="Arial"/>
              <a:buChar char="•"/>
            </a:pPr>
            <a:r>
              <a:rPr lang="en-GB" sz="2300" dirty="0">
                <a:solidFill>
                  <a:srgbClr val="233D58"/>
                </a:solidFill>
                <a:latin typeface="Candara"/>
                <a:cs typeface="Candara"/>
              </a:rPr>
              <a:t>Fraud detection</a:t>
            </a:r>
          </a:p>
          <a:p>
            <a:pPr lvl="0" rtl="0">
              <a:spcBef>
                <a:spcPts val="0"/>
              </a:spcBef>
              <a:buClr>
                <a:schemeClr val="accent1"/>
              </a:buClr>
              <a:buSzPct val="99166"/>
              <a:buFont typeface="Arial"/>
              <a:buChar char="•"/>
            </a:pPr>
            <a:r>
              <a:rPr lang="en-GB" sz="2300" dirty="0">
                <a:solidFill>
                  <a:srgbClr val="233D58"/>
                </a:solidFill>
                <a:latin typeface="Candara"/>
                <a:cs typeface="Candara"/>
              </a:rPr>
              <a:t>Maritime operations</a:t>
            </a:r>
          </a:p>
          <a:p>
            <a:pPr lvl="0" rtl="0">
              <a:spcBef>
                <a:spcPts val="0"/>
              </a:spcBef>
              <a:buClr>
                <a:schemeClr val="accent1"/>
              </a:buClr>
              <a:buSzPct val="99166"/>
              <a:buFont typeface="Arial"/>
              <a:buChar char="•"/>
            </a:pPr>
            <a:r>
              <a:rPr lang="en-GB" sz="2300" dirty="0">
                <a:solidFill>
                  <a:srgbClr val="233D58"/>
                </a:solidFill>
                <a:latin typeface="Candara"/>
                <a:cs typeface="Candara"/>
              </a:rPr>
              <a:t>…* </a:t>
            </a:r>
          </a:p>
          <a:p>
            <a:pPr lvl="0">
              <a:spcBef>
                <a:spcPts val="0"/>
              </a:spcBef>
              <a:buFont typeface="Arial"/>
              <a:buChar char="•"/>
            </a:pPr>
            <a:endParaRPr sz="2300" dirty="0">
              <a:latin typeface="Candara"/>
              <a:cs typeface="Candara"/>
            </a:endParaRPr>
          </a:p>
        </p:txBody>
      </p:sp>
    </p:spTree>
    <p:extLst>
      <p:ext uri="{BB962C8B-B14F-4D97-AF65-F5344CB8AC3E}">
        <p14:creationId xmlns:p14="http://schemas.microsoft.com/office/powerpoint/2010/main" val="33793033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576816" y="0"/>
            <a:ext cx="7886700" cy="466199"/>
          </a:xfrm>
          <a:prstGeom prst="rect">
            <a:avLst/>
          </a:prstGeom>
        </p:spPr>
        <p:txBody>
          <a:bodyPr lIns="91425" tIns="91425" rIns="91425" bIns="91425" anchor="ctr" anchorCtr="0">
            <a:noAutofit/>
          </a:bodyPr>
          <a:lstStyle/>
          <a:p>
            <a:pPr lvl="0">
              <a:spcBef>
                <a:spcPts val="0"/>
              </a:spcBef>
              <a:buNone/>
            </a:pPr>
            <a:r>
              <a:rPr lang="en-GB" dirty="0">
                <a:latin typeface="Arial"/>
                <a:cs typeface="Arial"/>
              </a:rPr>
              <a:t>Data Intensive Application (DIA)</a:t>
            </a:r>
          </a:p>
        </p:txBody>
      </p:sp>
      <p:sp>
        <p:nvSpPr>
          <p:cNvPr id="640" name="Shape 640"/>
          <p:cNvSpPr txBox="1">
            <a:spLocks noGrp="1"/>
          </p:cNvSpPr>
          <p:nvPr>
            <p:ph type="body" idx="1"/>
          </p:nvPr>
        </p:nvSpPr>
        <p:spPr>
          <a:xfrm>
            <a:off x="628650" y="1825625"/>
            <a:ext cx="7886700" cy="4351200"/>
          </a:xfrm>
          <a:prstGeom prst="rect">
            <a:avLst/>
          </a:prstGeom>
        </p:spPr>
        <p:txBody>
          <a:bodyPr lIns="91425" tIns="91425" rIns="91425" bIns="91425" anchor="t" anchorCtr="0">
            <a:noAutofit/>
          </a:bodyPr>
          <a:lstStyle/>
          <a:p>
            <a:pPr marL="457200" lvl="0" indent="-228600" rtl="0">
              <a:spcBef>
                <a:spcPts val="0"/>
              </a:spcBef>
            </a:pPr>
            <a:r>
              <a:rPr lang="en-GB" dirty="0"/>
              <a:t>A software system </a:t>
            </a:r>
            <a:r>
              <a:rPr lang="en-GB" dirty="0" smtClean="0"/>
              <a:t>that:</a:t>
            </a:r>
            <a:endParaRPr lang="en-GB" dirty="0"/>
          </a:p>
          <a:p>
            <a:pPr marL="914400" lvl="1" indent="-228600" rtl="0">
              <a:spcBef>
                <a:spcPts val="0"/>
              </a:spcBef>
            </a:pPr>
            <a:r>
              <a:rPr lang="en-GB" dirty="0" smtClean="0"/>
              <a:t>Creates</a:t>
            </a:r>
            <a:r>
              <a:rPr lang="mr-IN" dirty="0" smtClean="0"/>
              <a:t>…</a:t>
            </a:r>
            <a:endParaRPr lang="en-GB" dirty="0"/>
          </a:p>
          <a:p>
            <a:pPr marL="914400" lvl="1" indent="-228600" rtl="0">
              <a:spcBef>
                <a:spcPts val="0"/>
              </a:spcBef>
            </a:pPr>
            <a:r>
              <a:rPr lang="en-GB" dirty="0" smtClean="0"/>
              <a:t>Records</a:t>
            </a:r>
            <a:r>
              <a:rPr lang="mr-IN" dirty="0" smtClean="0"/>
              <a:t>…</a:t>
            </a:r>
            <a:endParaRPr lang="en-GB" dirty="0"/>
          </a:p>
          <a:p>
            <a:pPr marL="914400" lvl="1" indent="-228600" rtl="0">
              <a:spcBef>
                <a:spcPts val="0"/>
              </a:spcBef>
            </a:pPr>
            <a:r>
              <a:rPr lang="en-GB" dirty="0" smtClean="0"/>
              <a:t>Analyses</a:t>
            </a:r>
            <a:r>
              <a:rPr lang="mr-IN" dirty="0" smtClean="0"/>
              <a:t>…</a:t>
            </a:r>
            <a:endParaRPr lang="en-GB" dirty="0"/>
          </a:p>
          <a:p>
            <a:pPr marL="914400" lvl="1" indent="-228600" rtl="0">
              <a:spcBef>
                <a:spcPts val="0"/>
              </a:spcBef>
            </a:pPr>
            <a:r>
              <a:rPr lang="en-GB" dirty="0" smtClean="0"/>
              <a:t>Transforms</a:t>
            </a:r>
            <a:r>
              <a:rPr lang="mr-IN" dirty="0" smtClean="0"/>
              <a:t>…</a:t>
            </a:r>
            <a:endParaRPr lang="en-GB" dirty="0"/>
          </a:p>
          <a:p>
            <a:pPr marL="914400" lvl="1" indent="-228600" rtl="0">
              <a:spcBef>
                <a:spcPts val="0"/>
              </a:spcBef>
            </a:pPr>
            <a:r>
              <a:rPr lang="en-GB" dirty="0" smtClean="0"/>
              <a:t>Visualises</a:t>
            </a:r>
            <a:r>
              <a:rPr lang="mr-IN" dirty="0" smtClean="0"/>
              <a:t>…</a:t>
            </a:r>
            <a:endParaRPr lang="en-GB" dirty="0"/>
          </a:p>
          <a:p>
            <a:pPr marL="228600" lvl="0" indent="0">
              <a:spcBef>
                <a:spcPts val="0"/>
              </a:spcBef>
              <a:buNone/>
            </a:pPr>
            <a:r>
              <a:rPr lang="en-GB" dirty="0" smtClean="0"/>
              <a:t>... Big Data!</a:t>
            </a:r>
            <a:endParaRPr lang="en-GB" dirty="0"/>
          </a:p>
          <a:p>
            <a:pPr lvl="0">
              <a:spcBef>
                <a:spcPts val="0"/>
              </a:spcBef>
              <a:buNone/>
            </a:pPr>
            <a:endParaRPr dirty="0"/>
          </a:p>
        </p:txBody>
      </p:sp>
    </p:spTree>
    <p:extLst>
      <p:ext uri="{BB962C8B-B14F-4D97-AF65-F5344CB8AC3E}">
        <p14:creationId xmlns:p14="http://schemas.microsoft.com/office/powerpoint/2010/main" val="18393225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379447" y="0"/>
            <a:ext cx="8229600" cy="9905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NIST </a:t>
            </a:r>
            <a:r>
              <a:rPr lang="en-GB" sz="3200" i="0" u="none" strike="noStrike" cap="none" dirty="0" smtClean="0">
                <a:solidFill>
                  <a:srgbClr val="3F6BB4"/>
                </a:solidFill>
                <a:latin typeface="Oxygen"/>
                <a:ea typeface="Oxygen"/>
                <a:cs typeface="Oxygen"/>
                <a:sym typeface="Oxygen"/>
              </a:rPr>
              <a:t>Data-Intensive </a:t>
            </a:r>
            <a:r>
              <a:rPr lang="en-GB" sz="3200" i="0" u="none" strike="noStrike" cap="none" dirty="0">
                <a:solidFill>
                  <a:srgbClr val="3F6BB4"/>
                </a:solidFill>
                <a:latin typeface="Oxygen"/>
                <a:ea typeface="Oxygen"/>
                <a:cs typeface="Oxygen"/>
                <a:sym typeface="Oxygen"/>
              </a:rPr>
              <a:t>Reference </a:t>
            </a:r>
            <a:r>
              <a:rPr lang="en-GB" sz="3200" i="0" u="none" strike="noStrike" cap="none" dirty="0" smtClean="0">
                <a:solidFill>
                  <a:srgbClr val="3F6BB4"/>
                </a:solidFill>
                <a:latin typeface="Oxygen"/>
                <a:ea typeface="Oxygen"/>
                <a:cs typeface="Oxygen"/>
                <a:sym typeface="Oxygen"/>
              </a:rPr>
              <a:t/>
            </a:r>
            <a:br>
              <a:rPr lang="en-GB" sz="3200" i="0" u="none" strike="noStrike" cap="none" dirty="0" smtClean="0">
                <a:solidFill>
                  <a:srgbClr val="3F6BB4"/>
                </a:solidFill>
                <a:latin typeface="Oxygen"/>
                <a:ea typeface="Oxygen"/>
                <a:cs typeface="Oxygen"/>
                <a:sym typeface="Oxygen"/>
              </a:rPr>
            </a:br>
            <a:r>
              <a:rPr lang="en-GB" sz="3200" i="0" u="none" strike="noStrike" cap="none" dirty="0" smtClean="0">
                <a:solidFill>
                  <a:srgbClr val="3F6BB4"/>
                </a:solidFill>
                <a:latin typeface="Oxygen"/>
                <a:ea typeface="Oxygen"/>
                <a:cs typeface="Oxygen"/>
                <a:sym typeface="Oxygen"/>
              </a:rPr>
              <a:t>Architecture</a:t>
            </a:r>
            <a:endParaRPr lang="en-GB" sz="3200" i="0" u="none" strike="noStrike" cap="none" dirty="0">
              <a:solidFill>
                <a:srgbClr val="3F6BB4"/>
              </a:solidFill>
              <a:latin typeface="Oxygen"/>
              <a:ea typeface="Oxygen"/>
              <a:cs typeface="Oxygen"/>
              <a:sym typeface="Oxygen"/>
            </a:endParaRPr>
          </a:p>
        </p:txBody>
      </p:sp>
      <p:pic>
        <p:nvPicPr>
          <p:cNvPr id="634" name="Shape 634"/>
          <p:cNvPicPr preferRelativeResize="0"/>
          <p:nvPr/>
        </p:nvPicPr>
        <p:blipFill rotWithShape="1">
          <a:blip r:embed="rId3">
            <a:alphaModFix/>
          </a:blip>
          <a:srcRect/>
          <a:stretch/>
        </p:blipFill>
        <p:spPr>
          <a:xfrm>
            <a:off x="1116012" y="1196975"/>
            <a:ext cx="7086600" cy="5440363"/>
          </a:xfrm>
          <a:prstGeom prst="rect">
            <a:avLst/>
          </a:prstGeom>
          <a:noFill/>
          <a:ln>
            <a:noFill/>
          </a:ln>
        </p:spPr>
      </p:pic>
    </p:spTree>
    <p:extLst>
      <p:ext uri="{BB962C8B-B14F-4D97-AF65-F5344CB8AC3E}">
        <p14:creationId xmlns:p14="http://schemas.microsoft.com/office/powerpoint/2010/main" val="22513941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Shape 646"/>
          <p:cNvSpPr txBox="1">
            <a:spLocks noGrp="1"/>
          </p:cNvSpPr>
          <p:nvPr>
            <p:ph type="title"/>
          </p:nvPr>
        </p:nvSpPr>
        <p:spPr>
          <a:xfrm>
            <a:off x="499062" y="0"/>
            <a:ext cx="7886700" cy="4662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4000" i="0" u="none" strike="noStrike" cap="none" dirty="0">
                <a:solidFill>
                  <a:srgbClr val="3F6BB4"/>
                </a:solidFill>
                <a:latin typeface="Oxygen"/>
                <a:ea typeface="Oxygen"/>
                <a:cs typeface="Oxygen"/>
                <a:sym typeface="Oxygen"/>
              </a:rPr>
              <a:t>Building blocks for DIAs today</a:t>
            </a:r>
          </a:p>
        </p:txBody>
      </p:sp>
      <p:pic>
        <p:nvPicPr>
          <p:cNvPr id="675" name="Shape 675" descr="http://www.sas.com/content/dam/SAS/sv_se/image/logo2/hadoop_elephant.png"/>
          <p:cNvPicPr preferRelativeResize="0"/>
          <p:nvPr/>
        </p:nvPicPr>
        <p:blipFill rotWithShape="1">
          <a:blip r:embed="rId3">
            <a:alphaModFix/>
          </a:blip>
          <a:srcRect/>
          <a:stretch/>
        </p:blipFill>
        <p:spPr>
          <a:xfrm>
            <a:off x="5246746" y="2516765"/>
            <a:ext cx="1545000" cy="366899"/>
          </a:xfrm>
          <a:prstGeom prst="rect">
            <a:avLst/>
          </a:prstGeom>
          <a:noFill/>
          <a:ln>
            <a:noFill/>
          </a:ln>
        </p:spPr>
      </p:pic>
      <p:pic>
        <p:nvPicPr>
          <p:cNvPr id="676" name="Shape 676" descr="https://www.mapr.com/sites/default/files/otherpageimages/spark-logo.png"/>
          <p:cNvPicPr preferRelativeResize="0"/>
          <p:nvPr/>
        </p:nvPicPr>
        <p:blipFill rotWithShape="1">
          <a:blip r:embed="rId4">
            <a:alphaModFix/>
          </a:blip>
          <a:srcRect/>
          <a:stretch/>
        </p:blipFill>
        <p:spPr>
          <a:xfrm>
            <a:off x="5346885" y="2933455"/>
            <a:ext cx="904800" cy="480600"/>
          </a:xfrm>
          <a:prstGeom prst="rect">
            <a:avLst/>
          </a:prstGeom>
          <a:noFill/>
          <a:ln>
            <a:noFill/>
          </a:ln>
        </p:spPr>
      </p:pic>
      <p:pic>
        <p:nvPicPr>
          <p:cNvPr id="677" name="Shape 677" descr="https://www.mapr.com/sites/default/files/otherpageimages/storm_logo.png"/>
          <p:cNvPicPr preferRelativeResize="0"/>
          <p:nvPr/>
        </p:nvPicPr>
        <p:blipFill rotWithShape="1">
          <a:blip r:embed="rId5">
            <a:alphaModFix/>
          </a:blip>
          <a:srcRect/>
          <a:stretch/>
        </p:blipFill>
        <p:spPr>
          <a:xfrm>
            <a:off x="5431816" y="3581436"/>
            <a:ext cx="1114200" cy="408600"/>
          </a:xfrm>
          <a:prstGeom prst="rect">
            <a:avLst/>
          </a:prstGeom>
          <a:noFill/>
          <a:ln>
            <a:noFill/>
          </a:ln>
        </p:spPr>
      </p:pic>
      <p:pic>
        <p:nvPicPr>
          <p:cNvPr id="678" name="Shape 678" descr="https://upload.wikimedia.org/wikipedia/commons/thumb/5/5e/Cassandra_logo.svg/2000px-Cassandra_logo.svg.png"/>
          <p:cNvPicPr preferRelativeResize="0"/>
          <p:nvPr/>
        </p:nvPicPr>
        <p:blipFill rotWithShape="1">
          <a:blip r:embed="rId6">
            <a:alphaModFix/>
          </a:blip>
          <a:srcRect/>
          <a:stretch/>
        </p:blipFill>
        <p:spPr>
          <a:xfrm>
            <a:off x="316433" y="2780012"/>
            <a:ext cx="891900" cy="597900"/>
          </a:xfrm>
          <a:prstGeom prst="rect">
            <a:avLst/>
          </a:prstGeom>
          <a:noFill/>
          <a:ln>
            <a:noFill/>
          </a:ln>
        </p:spPr>
      </p:pic>
      <p:sp>
        <p:nvSpPr>
          <p:cNvPr id="679" name="Shape 679"/>
          <p:cNvSpPr/>
          <p:nvPr/>
        </p:nvSpPr>
        <p:spPr>
          <a:xfrm>
            <a:off x="4916462" y="2299266"/>
            <a:ext cx="2231999" cy="2016300"/>
          </a:xfrm>
          <a:prstGeom prst="ellipse">
            <a:avLst/>
          </a:prstGeom>
          <a:noFill/>
          <a:ln w="10775" cap="flat" cmpd="sng">
            <a:solidFill>
              <a:srgbClr val="3359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mbria"/>
              <a:ea typeface="Cambria"/>
              <a:cs typeface="Cambria"/>
              <a:sym typeface="Cambria"/>
            </a:endParaRPr>
          </a:p>
        </p:txBody>
      </p:sp>
      <p:sp>
        <p:nvSpPr>
          <p:cNvPr id="680" name="Shape 680"/>
          <p:cNvSpPr txBox="1"/>
          <p:nvPr/>
        </p:nvSpPr>
        <p:spPr>
          <a:xfrm>
            <a:off x="6725724" y="4258800"/>
            <a:ext cx="1491300"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Distributed</a:t>
            </a:r>
            <a:br>
              <a:rPr lang="en-GB" sz="1800">
                <a:solidFill>
                  <a:schemeClr val="dk1"/>
                </a:solidFill>
                <a:latin typeface="Cambria"/>
                <a:ea typeface="Cambria"/>
                <a:cs typeface="Cambria"/>
                <a:sym typeface="Cambria"/>
              </a:rPr>
            </a:br>
            <a:r>
              <a:rPr lang="en-GB" sz="1800">
                <a:solidFill>
                  <a:schemeClr val="dk1"/>
                </a:solidFill>
                <a:latin typeface="Cambria"/>
                <a:ea typeface="Cambria"/>
                <a:cs typeface="Cambria"/>
                <a:sym typeface="Cambria"/>
              </a:rPr>
              <a:t>computation</a:t>
            </a:r>
          </a:p>
        </p:txBody>
      </p:sp>
      <p:sp>
        <p:nvSpPr>
          <p:cNvPr id="681" name="Shape 681"/>
          <p:cNvSpPr/>
          <p:nvPr/>
        </p:nvSpPr>
        <p:spPr>
          <a:xfrm>
            <a:off x="5132485" y="2955648"/>
            <a:ext cx="1593300" cy="1181100"/>
          </a:xfrm>
          <a:prstGeom prst="ellipse">
            <a:avLst/>
          </a:prstGeom>
          <a:noFill/>
          <a:ln w="10775" cap="flat" cmpd="sng">
            <a:solidFill>
              <a:srgbClr val="FF40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mbria"/>
              <a:ea typeface="Cambria"/>
              <a:cs typeface="Cambria"/>
              <a:sym typeface="Cambria"/>
            </a:endParaRPr>
          </a:p>
        </p:txBody>
      </p:sp>
      <p:sp>
        <p:nvSpPr>
          <p:cNvPr id="682" name="Shape 682"/>
          <p:cNvSpPr txBox="1"/>
          <p:nvPr/>
        </p:nvSpPr>
        <p:spPr>
          <a:xfrm>
            <a:off x="7226575" y="3768700"/>
            <a:ext cx="17796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Data streaming</a:t>
            </a:r>
          </a:p>
        </p:txBody>
      </p:sp>
      <p:cxnSp>
        <p:nvCxnSpPr>
          <p:cNvPr id="683" name="Shape 683"/>
          <p:cNvCxnSpPr>
            <a:stCxn id="682" idx="1"/>
            <a:endCxn id="681" idx="7"/>
          </p:cNvCxnSpPr>
          <p:nvPr/>
        </p:nvCxnSpPr>
        <p:spPr>
          <a:xfrm rot="10800000">
            <a:off x="6492475" y="3128650"/>
            <a:ext cx="734100" cy="824700"/>
          </a:xfrm>
          <a:prstGeom prst="curvedConnector4">
            <a:avLst>
              <a:gd name="adj1" fmla="val 34109"/>
              <a:gd name="adj2" fmla="val 149852"/>
            </a:avLst>
          </a:prstGeom>
          <a:noFill/>
          <a:ln w="9525" cap="flat" cmpd="sng">
            <a:solidFill>
              <a:srgbClr val="FF40FF"/>
            </a:solidFill>
            <a:prstDash val="solid"/>
            <a:round/>
            <a:headEnd type="none" w="med" len="med"/>
            <a:tailEnd type="none" w="med" len="med"/>
          </a:ln>
        </p:spPr>
      </p:cxnSp>
      <p:sp>
        <p:nvSpPr>
          <p:cNvPr id="684" name="Shape 684"/>
          <p:cNvSpPr/>
          <p:nvPr/>
        </p:nvSpPr>
        <p:spPr>
          <a:xfrm>
            <a:off x="135722" y="2562913"/>
            <a:ext cx="1593300" cy="1181099"/>
          </a:xfrm>
          <a:prstGeom prst="ellipse">
            <a:avLst/>
          </a:prstGeom>
          <a:noFill/>
          <a:ln w="10775"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mbria"/>
              <a:ea typeface="Cambria"/>
              <a:cs typeface="Cambria"/>
              <a:sym typeface="Cambria"/>
            </a:endParaRPr>
          </a:p>
        </p:txBody>
      </p:sp>
      <p:sp>
        <p:nvSpPr>
          <p:cNvPr id="685" name="Shape 685"/>
          <p:cNvSpPr txBox="1"/>
          <p:nvPr/>
        </p:nvSpPr>
        <p:spPr>
          <a:xfrm>
            <a:off x="778795" y="3294638"/>
            <a:ext cx="800399"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b="1">
                <a:solidFill>
                  <a:schemeClr val="dk1"/>
                </a:solidFill>
                <a:latin typeface="Cambria"/>
                <a:ea typeface="Cambria"/>
                <a:cs typeface="Cambria"/>
                <a:sym typeface="Cambria"/>
              </a:rPr>
              <a:t>HDFS</a:t>
            </a:r>
          </a:p>
        </p:txBody>
      </p:sp>
      <p:cxnSp>
        <p:nvCxnSpPr>
          <p:cNvPr id="686" name="Shape 686"/>
          <p:cNvCxnSpPr>
            <a:stCxn id="684" idx="6"/>
          </p:cNvCxnSpPr>
          <p:nvPr/>
        </p:nvCxnSpPr>
        <p:spPr>
          <a:xfrm rot="10800000" flipH="1">
            <a:off x="1729022" y="2631463"/>
            <a:ext cx="220800" cy="522000"/>
          </a:xfrm>
          <a:prstGeom prst="curvedConnector3">
            <a:avLst>
              <a:gd name="adj1" fmla="val 50000"/>
            </a:avLst>
          </a:prstGeom>
          <a:noFill/>
          <a:ln w="9525" cap="flat" cmpd="sng">
            <a:solidFill>
              <a:schemeClr val="accent1"/>
            </a:solidFill>
            <a:prstDash val="solid"/>
            <a:round/>
            <a:headEnd type="none" w="med" len="med"/>
            <a:tailEnd type="none" w="med" len="med"/>
          </a:ln>
        </p:spPr>
      </p:cxnSp>
      <p:sp>
        <p:nvSpPr>
          <p:cNvPr id="687" name="Shape 687"/>
          <p:cNvSpPr txBox="1"/>
          <p:nvPr/>
        </p:nvSpPr>
        <p:spPr>
          <a:xfrm>
            <a:off x="1949624" y="2446905"/>
            <a:ext cx="19476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Distributed storage</a:t>
            </a:r>
          </a:p>
        </p:txBody>
      </p:sp>
      <p:cxnSp>
        <p:nvCxnSpPr>
          <p:cNvPr id="688" name="Shape 688"/>
          <p:cNvCxnSpPr>
            <a:stCxn id="679" idx="4"/>
            <a:endCxn id="680" idx="1"/>
          </p:cNvCxnSpPr>
          <p:nvPr/>
        </p:nvCxnSpPr>
        <p:spPr>
          <a:xfrm rot="-5400000" flipH="1">
            <a:off x="6245912" y="4102116"/>
            <a:ext cx="266399" cy="693299"/>
          </a:xfrm>
          <a:prstGeom prst="curvedConnector2">
            <a:avLst/>
          </a:prstGeom>
          <a:noFill/>
          <a:ln w="9525" cap="flat" cmpd="sng">
            <a:solidFill>
              <a:schemeClr val="accent1"/>
            </a:solidFill>
            <a:prstDash val="solid"/>
            <a:round/>
            <a:headEnd type="none" w="med" len="med"/>
            <a:tailEnd type="none" w="med" len="med"/>
          </a:ln>
        </p:spPr>
      </p:cxnSp>
      <p:pic>
        <p:nvPicPr>
          <p:cNvPr id="690" name="Shape 690" descr="http://www.37cloud.com/wp-content/themes/Lumin/timthumb.php?src=http://www.37cloud.com/wp-content/uploads/logo_aws.jpg&amp;h=328&amp;w=595&amp;zc=1"/>
          <p:cNvPicPr preferRelativeResize="0"/>
          <p:nvPr/>
        </p:nvPicPr>
        <p:blipFill rotWithShape="1">
          <a:blip r:embed="rId7">
            <a:alphaModFix/>
          </a:blip>
          <a:srcRect/>
          <a:stretch/>
        </p:blipFill>
        <p:spPr>
          <a:xfrm>
            <a:off x="2106959" y="3384039"/>
            <a:ext cx="864000" cy="476700"/>
          </a:xfrm>
          <a:prstGeom prst="rect">
            <a:avLst/>
          </a:prstGeom>
          <a:noFill/>
          <a:ln>
            <a:noFill/>
          </a:ln>
        </p:spPr>
      </p:pic>
      <p:pic>
        <p:nvPicPr>
          <p:cNvPr id="691" name="Shape 691" descr="http://hottinroof.co.uk/wp-content/uploads/2549-Flexiant-Process-Logo.jpg"/>
          <p:cNvPicPr preferRelativeResize="0"/>
          <p:nvPr/>
        </p:nvPicPr>
        <p:blipFill rotWithShape="1">
          <a:blip r:embed="rId8">
            <a:alphaModFix/>
          </a:blip>
          <a:srcRect/>
          <a:stretch/>
        </p:blipFill>
        <p:spPr>
          <a:xfrm>
            <a:off x="3115071" y="3384039"/>
            <a:ext cx="978000" cy="488100"/>
          </a:xfrm>
          <a:prstGeom prst="rect">
            <a:avLst/>
          </a:prstGeom>
          <a:noFill/>
          <a:ln>
            <a:noFill/>
          </a:ln>
        </p:spPr>
      </p:pic>
      <p:pic>
        <p:nvPicPr>
          <p:cNvPr id="692" name="Shape 692" descr="https://ilearnstack.files.wordpress.com/2013/04/openstack.jpg"/>
          <p:cNvPicPr preferRelativeResize="0"/>
          <p:nvPr/>
        </p:nvPicPr>
        <p:blipFill rotWithShape="1">
          <a:blip r:embed="rId9">
            <a:alphaModFix/>
          </a:blip>
          <a:srcRect/>
          <a:stretch/>
        </p:blipFill>
        <p:spPr>
          <a:xfrm>
            <a:off x="2322983" y="3878702"/>
            <a:ext cx="1491300" cy="514200"/>
          </a:xfrm>
          <a:prstGeom prst="rect">
            <a:avLst/>
          </a:prstGeom>
          <a:noFill/>
          <a:ln>
            <a:noFill/>
          </a:ln>
        </p:spPr>
      </p:pic>
      <p:grpSp>
        <p:nvGrpSpPr>
          <p:cNvPr id="693" name="Shape 693"/>
          <p:cNvGrpSpPr/>
          <p:nvPr/>
        </p:nvGrpSpPr>
        <p:grpSpPr>
          <a:xfrm>
            <a:off x="1881866" y="3231860"/>
            <a:ext cx="3160860" cy="1568496"/>
            <a:chOff x="2186666" y="2052685"/>
            <a:chExt cx="3160860" cy="1568496"/>
          </a:xfrm>
        </p:grpSpPr>
        <p:sp>
          <p:nvSpPr>
            <p:cNvPr id="694" name="Shape 694"/>
            <p:cNvSpPr/>
            <p:nvPr/>
          </p:nvSpPr>
          <p:spPr>
            <a:xfrm>
              <a:off x="2186666" y="2052685"/>
              <a:ext cx="2353967" cy="1181165"/>
            </a:xfrm>
            <a:prstGeom prst="ellipse">
              <a:avLst/>
            </a:prstGeom>
            <a:noFill/>
            <a:ln w="10775" cap="flat" cmpd="sng">
              <a:solidFill>
                <a:srgbClr val="3D4D2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mbria"/>
                <a:ea typeface="Cambria"/>
                <a:cs typeface="Cambria"/>
                <a:sym typeface="Cambria"/>
              </a:endParaRPr>
            </a:p>
          </p:txBody>
        </p:sp>
        <p:sp>
          <p:nvSpPr>
            <p:cNvPr id="695" name="Shape 695"/>
            <p:cNvSpPr txBox="1"/>
            <p:nvPr/>
          </p:nvSpPr>
          <p:spPr>
            <a:xfrm>
              <a:off x="3297492" y="3251850"/>
              <a:ext cx="205003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Cloud infrastructure</a:t>
              </a:r>
            </a:p>
          </p:txBody>
        </p:sp>
        <p:cxnSp>
          <p:nvCxnSpPr>
            <p:cNvPr id="696" name="Shape 696"/>
            <p:cNvCxnSpPr>
              <a:stCxn id="694" idx="5"/>
              <a:endCxn id="695" idx="0"/>
            </p:cNvCxnSpPr>
            <p:nvPr/>
          </p:nvCxnSpPr>
          <p:spPr>
            <a:xfrm rot="-5400000" flipH="1">
              <a:off x="4163653" y="3093123"/>
              <a:ext cx="191100" cy="126600"/>
            </a:xfrm>
            <a:prstGeom prst="curvedConnector3">
              <a:avLst>
                <a:gd name="adj1" fmla="val 50000"/>
              </a:avLst>
            </a:prstGeom>
            <a:noFill/>
            <a:ln w="9525" cap="flat" cmpd="sng">
              <a:solidFill>
                <a:srgbClr val="3D4D2B"/>
              </a:solidFill>
              <a:prstDash val="solid"/>
              <a:round/>
              <a:headEnd type="none" w="med" len="med"/>
              <a:tailEnd type="none" w="med" len="med"/>
            </a:ln>
          </p:spPr>
        </p:cxnSp>
      </p:grpSp>
      <p:sp>
        <p:nvSpPr>
          <p:cNvPr id="697" name="Shape 697"/>
          <p:cNvSpPr txBox="1"/>
          <p:nvPr/>
        </p:nvSpPr>
        <p:spPr>
          <a:xfrm>
            <a:off x="1219490" y="2850860"/>
            <a:ext cx="492299"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b="1">
                <a:solidFill>
                  <a:schemeClr val="dk1"/>
                </a:solidFill>
                <a:latin typeface="Cambria"/>
                <a:ea typeface="Cambria"/>
                <a:cs typeface="Cambria"/>
                <a:sym typeface="Cambria"/>
              </a:rPr>
              <a:t>…</a:t>
            </a:r>
          </a:p>
        </p:txBody>
      </p:sp>
      <p:sp>
        <p:nvSpPr>
          <p:cNvPr id="698" name="Shape 698"/>
          <p:cNvSpPr txBox="1"/>
          <p:nvPr/>
        </p:nvSpPr>
        <p:spPr>
          <a:xfrm>
            <a:off x="2868850" y="3153497"/>
            <a:ext cx="4923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b="1">
                <a:solidFill>
                  <a:schemeClr val="dk1"/>
                </a:solidFill>
                <a:latin typeface="Cambria"/>
                <a:ea typeface="Cambria"/>
                <a:cs typeface="Cambria"/>
                <a:sym typeface="Cambria"/>
              </a:rPr>
              <a:t>…</a:t>
            </a:r>
          </a:p>
        </p:txBody>
      </p:sp>
      <p:sp>
        <p:nvSpPr>
          <p:cNvPr id="699" name="Shape 699"/>
          <p:cNvSpPr txBox="1"/>
          <p:nvPr/>
        </p:nvSpPr>
        <p:spPr>
          <a:xfrm>
            <a:off x="5006955" y="2668192"/>
            <a:ext cx="4923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b="1">
                <a:solidFill>
                  <a:schemeClr val="dk1"/>
                </a:solidFill>
                <a:latin typeface="Cambria"/>
                <a:ea typeface="Cambria"/>
                <a:cs typeface="Cambria"/>
                <a:sym typeface="Cambria"/>
              </a:rPr>
              <a:t>…</a:t>
            </a:r>
          </a:p>
        </p:txBody>
      </p:sp>
    </p:spTree>
    <p:extLst>
      <p:ext uri="{BB962C8B-B14F-4D97-AF65-F5344CB8AC3E}">
        <p14:creationId xmlns:p14="http://schemas.microsoft.com/office/powerpoint/2010/main" val="21801463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a:xfrm>
            <a:off x="602732" y="0"/>
            <a:ext cx="7886700" cy="4661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Batch </a:t>
            </a:r>
            <a:r>
              <a:rPr lang="en-GB" sz="3200" i="0" u="none" strike="noStrike" cap="none" dirty="0" err="1">
                <a:solidFill>
                  <a:srgbClr val="3F6BB4"/>
                </a:solidFill>
                <a:latin typeface="Oxygen"/>
                <a:ea typeface="Oxygen"/>
                <a:cs typeface="Oxygen"/>
                <a:sym typeface="Oxygen"/>
              </a:rPr>
              <a:t>vs</a:t>
            </a:r>
            <a:r>
              <a:rPr lang="en-GB" sz="3200" i="0" u="none" strike="noStrike" cap="none" dirty="0">
                <a:solidFill>
                  <a:srgbClr val="3F6BB4"/>
                </a:solidFill>
                <a:latin typeface="Oxygen"/>
                <a:ea typeface="Oxygen"/>
                <a:cs typeface="Oxygen"/>
                <a:sym typeface="Oxygen"/>
              </a:rPr>
              <a:t> streaming processing</a:t>
            </a:r>
          </a:p>
        </p:txBody>
      </p:sp>
      <p:sp>
        <p:nvSpPr>
          <p:cNvPr id="705" name="Shape 705"/>
          <p:cNvSpPr txBox="1">
            <a:spLocks noGrp="1"/>
          </p:cNvSpPr>
          <p:nvPr>
            <p:ph type="body" idx="1"/>
          </p:nvPr>
        </p:nvSpPr>
        <p:spPr>
          <a:xfrm>
            <a:off x="628650" y="1597025"/>
            <a:ext cx="7886700" cy="4351200"/>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spcAft>
                <a:spcPts val="0"/>
              </a:spcAft>
              <a:buClr>
                <a:schemeClr val="accent1"/>
              </a:buClr>
              <a:buSzPct val="97222"/>
              <a:buFont typeface="Arial"/>
              <a:buChar char="•"/>
            </a:pPr>
            <a:r>
              <a:rPr lang="en-GB" sz="1750" b="0" i="0" u="none" strike="noStrike" cap="none">
                <a:solidFill>
                  <a:srgbClr val="233D58"/>
                </a:solidFill>
                <a:latin typeface="Candara"/>
                <a:ea typeface="Candara"/>
                <a:cs typeface="Candara"/>
                <a:sym typeface="Candara"/>
              </a:rPr>
              <a:t>Batch [webster dictionary]</a:t>
            </a:r>
          </a:p>
          <a:p>
            <a:pPr marL="685800" marR="0" lvl="1" indent="-228600" algn="l" rtl="0">
              <a:lnSpc>
                <a:spcPct val="70000"/>
              </a:lnSpc>
              <a:spcBef>
                <a:spcPts val="500"/>
              </a:spcBef>
              <a:spcAft>
                <a:spcPts val="0"/>
              </a:spcAft>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A quantity of things/persons considered as a group</a:t>
            </a:r>
          </a:p>
          <a:p>
            <a:pPr marL="685800" marR="0" lvl="1" indent="-228600" algn="l" rtl="0">
              <a:lnSpc>
                <a:spcPct val="70000"/>
              </a:lnSpc>
              <a:spcBef>
                <a:spcPts val="500"/>
              </a:spcBef>
              <a:spcAft>
                <a:spcPts val="0"/>
              </a:spcAft>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An amount of something that is made at one time</a:t>
            </a:r>
          </a:p>
          <a:p>
            <a:pPr marL="228600" marR="0" lvl="0" indent="-228600" algn="l" rtl="0">
              <a:lnSpc>
                <a:spcPct val="70000"/>
              </a:lnSpc>
              <a:spcBef>
                <a:spcPts val="1000"/>
              </a:spcBef>
              <a:spcAft>
                <a:spcPts val="0"/>
              </a:spcAft>
              <a:buClr>
                <a:schemeClr val="accent1"/>
              </a:buClr>
              <a:buSzPct val="97222"/>
              <a:buFont typeface="Arial"/>
              <a:buChar char="•"/>
            </a:pPr>
            <a:r>
              <a:rPr lang="en-GB" sz="1750" b="0" i="0" u="none" strike="noStrike" cap="none">
                <a:solidFill>
                  <a:srgbClr val="233D58"/>
                </a:solidFill>
                <a:latin typeface="Candara"/>
                <a:ea typeface="Candara"/>
                <a:cs typeface="Candara"/>
                <a:sym typeface="Candara"/>
              </a:rPr>
              <a:t>Stream [webster dictionary]</a:t>
            </a:r>
          </a:p>
          <a:p>
            <a:pPr marL="685800" marR="0" lvl="1" indent="-228600" algn="l" rtl="0">
              <a:lnSpc>
                <a:spcPct val="70000"/>
              </a:lnSpc>
              <a:spcBef>
                <a:spcPts val="500"/>
              </a:spcBef>
              <a:spcAft>
                <a:spcPts val="0"/>
              </a:spcAft>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A continuous flow of people or things </a:t>
            </a:r>
          </a:p>
          <a:p>
            <a:pPr marL="685800" marR="0" lvl="1" indent="-228600" algn="l" rtl="0">
              <a:lnSpc>
                <a:spcPct val="70000"/>
              </a:lnSpc>
              <a:spcBef>
                <a:spcPts val="500"/>
              </a:spcBef>
              <a:spcAft>
                <a:spcPts val="0"/>
              </a:spcAft>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Any flow of liquid or gas</a:t>
            </a:r>
          </a:p>
          <a:p>
            <a:pPr marL="228600" marR="0" lvl="0" indent="-228600" algn="l" rtl="0">
              <a:lnSpc>
                <a:spcPct val="70000"/>
              </a:lnSpc>
              <a:spcBef>
                <a:spcPts val="1000"/>
              </a:spcBef>
              <a:spcAft>
                <a:spcPts val="0"/>
              </a:spcAft>
              <a:buClr>
                <a:schemeClr val="accent1"/>
              </a:buClr>
              <a:buSzPct val="97222"/>
              <a:buFont typeface="Arial"/>
              <a:buChar char="•"/>
            </a:pPr>
            <a:r>
              <a:rPr lang="en-GB" sz="1750" b="0" i="0" u="none" strike="noStrike" cap="none">
                <a:solidFill>
                  <a:srgbClr val="233D58"/>
                </a:solidFill>
                <a:latin typeface="Candara"/>
                <a:ea typeface="Candara"/>
                <a:cs typeface="Candara"/>
                <a:sym typeface="Candara"/>
              </a:rPr>
              <a:t>Batch processing</a:t>
            </a:r>
          </a:p>
          <a:p>
            <a:pPr marL="685800" marR="0" lvl="1" indent="-228600" algn="l" rtl="0">
              <a:lnSpc>
                <a:spcPct val="70000"/>
              </a:lnSpc>
              <a:spcBef>
                <a:spcPts val="500"/>
              </a:spcBef>
              <a:spcAft>
                <a:spcPts val="0"/>
              </a:spcAft>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Works on batches of data that are retrieved from some data storage technique</a:t>
            </a:r>
          </a:p>
          <a:p>
            <a:pPr marL="685800" marR="0" lvl="1" indent="-228600" algn="l" rtl="0">
              <a:lnSpc>
                <a:spcPct val="70000"/>
              </a:lnSpc>
              <a:spcBef>
                <a:spcPts val="500"/>
              </a:spcBef>
              <a:spcAft>
                <a:spcPts val="0"/>
              </a:spcAft>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Generates another batch of data</a:t>
            </a:r>
          </a:p>
          <a:p>
            <a:pPr marL="685800" marR="0" lvl="1" indent="-228600" algn="l" rtl="0">
              <a:lnSpc>
                <a:spcPct val="70000"/>
              </a:lnSpc>
              <a:spcBef>
                <a:spcPts val="500"/>
              </a:spcBef>
              <a:spcAft>
                <a:spcPts val="0"/>
              </a:spcAft>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The batch processor terminates when the batch has been processed</a:t>
            </a:r>
          </a:p>
          <a:p>
            <a:pPr marL="228600" marR="0" lvl="0" indent="-228600" algn="l" rtl="0">
              <a:lnSpc>
                <a:spcPct val="70000"/>
              </a:lnSpc>
              <a:spcBef>
                <a:spcPts val="1000"/>
              </a:spcBef>
              <a:spcAft>
                <a:spcPts val="0"/>
              </a:spcAft>
              <a:buClr>
                <a:schemeClr val="accent1"/>
              </a:buClr>
              <a:buSzPct val="97222"/>
              <a:buFont typeface="Arial"/>
              <a:buChar char="•"/>
            </a:pPr>
            <a:r>
              <a:rPr lang="en-GB" sz="1750" b="0" i="0" u="none" strike="noStrike" cap="none">
                <a:solidFill>
                  <a:srgbClr val="233D58"/>
                </a:solidFill>
                <a:latin typeface="Candara"/>
                <a:ea typeface="Candara"/>
                <a:cs typeface="Candara"/>
                <a:sym typeface="Candara"/>
              </a:rPr>
              <a:t>Stream processing</a:t>
            </a:r>
          </a:p>
          <a:p>
            <a:pPr marL="685800" marR="0" lvl="1" indent="-228600" algn="l" rtl="0">
              <a:lnSpc>
                <a:spcPct val="70000"/>
              </a:lnSpc>
              <a:spcBef>
                <a:spcPts val="500"/>
              </a:spcBef>
              <a:spcAft>
                <a:spcPts val="0"/>
              </a:spcAft>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Works on continuous flowing data focusing on each single data item</a:t>
            </a:r>
          </a:p>
          <a:p>
            <a:pPr marL="685800" marR="0" lvl="1" indent="-228600" algn="l" rtl="0">
              <a:lnSpc>
                <a:spcPct val="70000"/>
              </a:lnSpc>
              <a:spcBef>
                <a:spcPts val="500"/>
              </a:spcBef>
              <a:spcAft>
                <a:spcPts val="0"/>
              </a:spcAft>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Outputs a new stream of data</a:t>
            </a:r>
          </a:p>
          <a:p>
            <a:pPr marL="685800" marR="0" lvl="1" indent="-228600" algn="l" rtl="0">
              <a:lnSpc>
                <a:spcPct val="70000"/>
              </a:lnSpc>
              <a:spcBef>
                <a:spcPts val="500"/>
              </a:spcBef>
              <a:buClr>
                <a:srgbClr val="EE344B"/>
              </a:buClr>
              <a:buSzPct val="100000"/>
              <a:buFont typeface="Noto Sans Symbols"/>
              <a:buChar char="▪"/>
            </a:pPr>
            <a:r>
              <a:rPr lang="en-GB" sz="1500" b="0" i="0" u="none" strike="noStrike" cap="none">
                <a:solidFill>
                  <a:schemeClr val="dk1"/>
                </a:solidFill>
                <a:latin typeface="Cambria"/>
                <a:ea typeface="Cambria"/>
                <a:cs typeface="Cambria"/>
                <a:sym typeface="Cambria"/>
              </a:rPr>
              <a:t>The stream processor is still alive after the processing of a data item</a:t>
            </a:r>
          </a:p>
        </p:txBody>
      </p:sp>
      <p:sp>
        <p:nvSpPr>
          <p:cNvPr id="706" name="Shape 706"/>
          <p:cNvSpPr txBox="1">
            <a:spLocks noGrp="1"/>
          </p:cNvSpPr>
          <p:nvPr>
            <p:ph type="sldNum" idx="4294967295"/>
          </p:nvPr>
        </p:nvSpPr>
        <p:spPr>
          <a:xfrm>
            <a:off x="6553200" y="6356350"/>
            <a:ext cx="2407787"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200">
                <a:solidFill>
                  <a:srgbClr val="888888"/>
                </a:solidFill>
                <a:latin typeface="Cambria"/>
                <a:ea typeface="Cambria"/>
                <a:cs typeface="Cambria"/>
                <a:sym typeface="Cambria"/>
              </a:rPr>
              <a:t>14</a:t>
            </a:fld>
            <a:endParaRPr lang="en-GB" sz="1200">
              <a:solidFill>
                <a:srgbClr val="888888"/>
              </a:solidFill>
              <a:latin typeface="Cambria"/>
              <a:ea typeface="Cambria"/>
              <a:cs typeface="Cambria"/>
              <a:sym typeface="Cambria"/>
            </a:endParaRPr>
          </a:p>
        </p:txBody>
      </p:sp>
    </p:spTree>
    <p:extLst>
      <p:ext uri="{BB962C8B-B14F-4D97-AF65-F5344CB8AC3E}">
        <p14:creationId xmlns:p14="http://schemas.microsoft.com/office/powerpoint/2010/main" val="36406525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457200" y="426720"/>
            <a:ext cx="3931800" cy="6398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rgbClr val="EE344B"/>
              </a:buClr>
              <a:buSzPct val="25000"/>
              <a:buFont typeface="Arial"/>
              <a:buNone/>
            </a:pPr>
            <a:r>
              <a:rPr lang="en-GB" sz="3200" b="1" i="0" u="none" strike="noStrike" cap="none">
                <a:solidFill>
                  <a:srgbClr val="EE344B"/>
                </a:solidFill>
                <a:latin typeface="Candara"/>
                <a:ea typeface="Candara"/>
                <a:cs typeface="Candara"/>
                <a:sym typeface="Candara"/>
              </a:rPr>
              <a:t>Batch</a:t>
            </a:r>
          </a:p>
        </p:txBody>
      </p:sp>
      <p:sp>
        <p:nvSpPr>
          <p:cNvPr id="712" name="Shape 712"/>
          <p:cNvSpPr txBox="1">
            <a:spLocks noGrp="1"/>
          </p:cNvSpPr>
          <p:nvPr>
            <p:ph type="body" idx="2"/>
          </p:nvPr>
        </p:nvSpPr>
        <p:spPr>
          <a:xfrm>
            <a:off x="515722" y="1351686"/>
            <a:ext cx="3931800" cy="3951300"/>
          </a:xfrm>
          <a:prstGeom prst="rect">
            <a:avLst/>
          </a:prstGeom>
          <a:noFill/>
          <a:ln>
            <a:noFill/>
          </a:ln>
        </p:spPr>
        <p:txBody>
          <a:bodyPr lIns="91425" tIns="45700" rIns="91425" bIns="45700" anchor="t" anchorCtr="0">
            <a:noAutofit/>
          </a:bodyPr>
          <a:lstStyle/>
          <a:p>
            <a:pPr marL="228600" marR="0" lvl="0" indent="-203834" algn="l" rtl="0">
              <a:lnSpc>
                <a:spcPct val="70000"/>
              </a:lnSpc>
              <a:spcBef>
                <a:spcPts val="0"/>
              </a:spcBef>
              <a:spcAft>
                <a:spcPts val="0"/>
              </a:spcAft>
              <a:buClr>
                <a:schemeClr val="dk1"/>
              </a:buClr>
              <a:buSzPct val="100000"/>
              <a:buFont typeface="Arial"/>
              <a:buChar char="•"/>
            </a:pPr>
            <a:r>
              <a:rPr lang="en-GB" sz="2200" b="0" i="0" u="none" strike="noStrike" cap="none">
                <a:solidFill>
                  <a:schemeClr val="dk1"/>
                </a:solidFill>
                <a:latin typeface="Candara"/>
                <a:ea typeface="Candara"/>
                <a:cs typeface="Candara"/>
                <a:sym typeface="Candara"/>
              </a:rPr>
              <a:t>Has access to all data</a:t>
            </a:r>
          </a:p>
          <a:p>
            <a:pPr marL="228600" marR="0" lvl="0" indent="-203834" algn="l" rtl="0">
              <a:lnSpc>
                <a:spcPct val="70000"/>
              </a:lnSpc>
              <a:spcBef>
                <a:spcPts val="1000"/>
              </a:spcBef>
              <a:spcAft>
                <a:spcPts val="0"/>
              </a:spcAft>
              <a:buClr>
                <a:schemeClr val="dk1"/>
              </a:buClr>
              <a:buSzPct val="100000"/>
              <a:buFont typeface="Arial"/>
              <a:buChar char="•"/>
            </a:pPr>
            <a:r>
              <a:rPr lang="en-GB" sz="2200" b="0" i="0" u="none" strike="noStrike" cap="none">
                <a:solidFill>
                  <a:schemeClr val="dk1"/>
                </a:solidFill>
                <a:latin typeface="Candara"/>
                <a:ea typeface="Candara"/>
                <a:cs typeface="Candara"/>
                <a:sym typeface="Candara"/>
              </a:rPr>
              <a:t>Might compute something big and complex</a:t>
            </a:r>
          </a:p>
          <a:p>
            <a:pPr marL="228600" marR="0" lvl="0" indent="-203834" algn="l" rtl="0">
              <a:lnSpc>
                <a:spcPct val="70000"/>
              </a:lnSpc>
              <a:spcBef>
                <a:spcPts val="1000"/>
              </a:spcBef>
              <a:spcAft>
                <a:spcPts val="0"/>
              </a:spcAft>
              <a:buClr>
                <a:schemeClr val="dk1"/>
              </a:buClr>
              <a:buSzPct val="100000"/>
              <a:buFont typeface="Arial"/>
              <a:buChar char="•"/>
            </a:pPr>
            <a:r>
              <a:rPr lang="en-GB" sz="2200" b="0" i="0" u="none" strike="noStrike" cap="none">
                <a:solidFill>
                  <a:schemeClr val="dk1"/>
                </a:solidFill>
                <a:latin typeface="Candara"/>
                <a:ea typeface="Candara"/>
                <a:cs typeface="Candara"/>
                <a:sym typeface="Candara"/>
              </a:rPr>
              <a:t>Is generally more concerned with throughput than latency of individual components of the computation</a:t>
            </a:r>
          </a:p>
          <a:p>
            <a:pPr marL="228600" marR="0" lvl="0" indent="-203834" algn="l" rtl="0">
              <a:lnSpc>
                <a:spcPct val="70000"/>
              </a:lnSpc>
              <a:spcBef>
                <a:spcPts val="1000"/>
              </a:spcBef>
              <a:buClr>
                <a:schemeClr val="dk1"/>
              </a:buClr>
              <a:buSzPct val="100000"/>
              <a:buFont typeface="Arial"/>
              <a:buChar char="•"/>
            </a:pPr>
            <a:r>
              <a:rPr lang="en-GB" sz="2200" b="0" i="0" u="none" strike="noStrike" cap="none">
                <a:solidFill>
                  <a:schemeClr val="dk1"/>
                </a:solidFill>
                <a:latin typeface="Candara"/>
                <a:ea typeface="Candara"/>
                <a:cs typeface="Candara"/>
                <a:sym typeface="Candara"/>
              </a:rPr>
              <a:t>Has latency measured in minutes or more</a:t>
            </a:r>
          </a:p>
        </p:txBody>
      </p:sp>
      <p:sp>
        <p:nvSpPr>
          <p:cNvPr id="713" name="Shape 713"/>
          <p:cNvSpPr txBox="1">
            <a:spLocks noGrp="1"/>
          </p:cNvSpPr>
          <p:nvPr>
            <p:ph type="body" idx="3"/>
          </p:nvPr>
        </p:nvSpPr>
        <p:spPr>
          <a:xfrm>
            <a:off x="4754880" y="426720"/>
            <a:ext cx="3931800" cy="63989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rgbClr val="EE344B"/>
              </a:buClr>
              <a:buSzPct val="25000"/>
              <a:buFont typeface="Arial"/>
              <a:buNone/>
            </a:pPr>
            <a:r>
              <a:rPr lang="en-GB" sz="3200" b="1" i="0" u="none" strike="noStrike" cap="none">
                <a:solidFill>
                  <a:srgbClr val="EE344B"/>
                </a:solidFill>
                <a:latin typeface="Candara"/>
                <a:ea typeface="Candara"/>
                <a:cs typeface="Candara"/>
                <a:sym typeface="Candara"/>
              </a:rPr>
              <a:t>Stream</a:t>
            </a:r>
          </a:p>
        </p:txBody>
      </p:sp>
      <p:sp>
        <p:nvSpPr>
          <p:cNvPr id="714" name="Shape 714"/>
          <p:cNvSpPr txBox="1">
            <a:spLocks noGrp="1"/>
          </p:cNvSpPr>
          <p:nvPr>
            <p:ph type="body" idx="4"/>
          </p:nvPr>
        </p:nvSpPr>
        <p:spPr>
          <a:xfrm>
            <a:off x="4754880" y="1199284"/>
            <a:ext cx="3931800" cy="4540200"/>
          </a:xfrm>
          <a:prstGeom prst="rect">
            <a:avLst/>
          </a:prstGeom>
          <a:noFill/>
          <a:ln>
            <a:noFill/>
          </a:ln>
        </p:spPr>
        <p:txBody>
          <a:bodyPr lIns="91425" tIns="45700" rIns="91425" bIns="45700" anchor="t" anchorCtr="0">
            <a:noAutofit/>
          </a:bodyPr>
          <a:lstStyle/>
          <a:p>
            <a:pPr marL="228600" marR="0" lvl="0" indent="-230505" algn="l" rtl="0">
              <a:lnSpc>
                <a:spcPct val="70000"/>
              </a:lnSpc>
              <a:spcBef>
                <a:spcPts val="0"/>
              </a:spcBef>
              <a:spcAft>
                <a:spcPts val="0"/>
              </a:spcAft>
              <a:buClr>
                <a:schemeClr val="dk1"/>
              </a:buClr>
              <a:buSzPct val="100000"/>
              <a:buFont typeface="Arial"/>
              <a:buChar char="•"/>
            </a:pPr>
            <a:r>
              <a:rPr lang="en-GB" sz="2200" b="0" i="0" u="none" strike="noStrike" cap="none">
                <a:solidFill>
                  <a:schemeClr val="dk1"/>
                </a:solidFill>
                <a:latin typeface="Candara"/>
                <a:ea typeface="Candara"/>
                <a:cs typeface="Candara"/>
                <a:sym typeface="Candara"/>
              </a:rPr>
              <a:t>Computes a function of one data element, or a smallish window of recent data</a:t>
            </a:r>
          </a:p>
          <a:p>
            <a:pPr marL="228600" marR="0" lvl="0" indent="-230505" algn="l" rtl="0">
              <a:lnSpc>
                <a:spcPct val="70000"/>
              </a:lnSpc>
              <a:spcBef>
                <a:spcPts val="1000"/>
              </a:spcBef>
              <a:spcAft>
                <a:spcPts val="0"/>
              </a:spcAft>
              <a:buClr>
                <a:schemeClr val="dk1"/>
              </a:buClr>
              <a:buSzPct val="100000"/>
              <a:buFont typeface="Arial"/>
              <a:buChar char="•"/>
            </a:pPr>
            <a:r>
              <a:rPr lang="en-GB" sz="2200" b="0" i="0" u="none" strike="noStrike" cap="none">
                <a:solidFill>
                  <a:schemeClr val="dk1"/>
                </a:solidFill>
                <a:latin typeface="Candara"/>
                <a:ea typeface="Candara"/>
                <a:cs typeface="Candara"/>
                <a:sym typeface="Candara"/>
              </a:rPr>
              <a:t>Computes something relatively simple</a:t>
            </a:r>
          </a:p>
          <a:p>
            <a:pPr marL="228600" marR="0" lvl="0" indent="-230505" algn="l" rtl="0">
              <a:lnSpc>
                <a:spcPct val="70000"/>
              </a:lnSpc>
              <a:spcBef>
                <a:spcPts val="1000"/>
              </a:spcBef>
              <a:spcAft>
                <a:spcPts val="0"/>
              </a:spcAft>
              <a:buClr>
                <a:schemeClr val="dk1"/>
              </a:buClr>
              <a:buSzPct val="100000"/>
              <a:buFont typeface="Arial"/>
              <a:buChar char="•"/>
            </a:pPr>
            <a:r>
              <a:rPr lang="en-GB" sz="2200" b="0" i="0" u="none" strike="noStrike" cap="none">
                <a:solidFill>
                  <a:schemeClr val="dk1"/>
                </a:solidFill>
                <a:latin typeface="Candara"/>
                <a:ea typeface="Candara"/>
                <a:cs typeface="Candara"/>
                <a:sym typeface="Candara"/>
              </a:rPr>
              <a:t>Needs to complete each computation in near-real-time – probably seconds at most</a:t>
            </a:r>
          </a:p>
          <a:p>
            <a:pPr marL="228600" marR="0" lvl="0" indent="-230505" algn="l" rtl="0">
              <a:lnSpc>
                <a:spcPct val="70000"/>
              </a:lnSpc>
              <a:spcBef>
                <a:spcPts val="1000"/>
              </a:spcBef>
              <a:spcAft>
                <a:spcPts val="0"/>
              </a:spcAft>
              <a:buClr>
                <a:schemeClr val="dk1"/>
              </a:buClr>
              <a:buSzPct val="100000"/>
              <a:buFont typeface="Arial"/>
              <a:buChar char="•"/>
            </a:pPr>
            <a:r>
              <a:rPr lang="en-GB" sz="2200" b="0" i="0" u="none" strike="noStrike" cap="none">
                <a:solidFill>
                  <a:schemeClr val="dk1"/>
                </a:solidFill>
                <a:latin typeface="Candara"/>
                <a:ea typeface="Candara"/>
                <a:cs typeface="Candara"/>
                <a:sym typeface="Candara"/>
              </a:rPr>
              <a:t>Computations are generally independent</a:t>
            </a:r>
          </a:p>
          <a:p>
            <a:pPr marL="228600" marR="0" lvl="0" indent="-230505" algn="l" rtl="0">
              <a:lnSpc>
                <a:spcPct val="70000"/>
              </a:lnSpc>
              <a:spcBef>
                <a:spcPts val="1000"/>
              </a:spcBef>
              <a:buClr>
                <a:schemeClr val="dk1"/>
              </a:buClr>
              <a:buSzPct val="100000"/>
              <a:buFont typeface="Arial"/>
              <a:buChar char="•"/>
            </a:pPr>
            <a:r>
              <a:rPr lang="en-GB" sz="2200" b="0" i="0" u="none" strike="noStrike" cap="none">
                <a:solidFill>
                  <a:schemeClr val="dk1"/>
                </a:solidFill>
                <a:latin typeface="Candara"/>
                <a:ea typeface="Candara"/>
                <a:cs typeface="Candara"/>
                <a:sym typeface="Candara"/>
              </a:rPr>
              <a:t>Asynchronous – source of data doesn’t interact with the stream processing directly, like by waiting for an answer</a:t>
            </a:r>
          </a:p>
        </p:txBody>
      </p:sp>
      <p:sp>
        <p:nvSpPr>
          <p:cNvPr id="715" name="Shape 715"/>
          <p:cNvSpPr txBox="1">
            <a:spLocks noGrp="1"/>
          </p:cNvSpPr>
          <p:nvPr>
            <p:ph type="sldNum" idx="12"/>
          </p:nvPr>
        </p:nvSpPr>
        <p:spPr>
          <a:xfrm>
            <a:off x="6457950" y="6356350"/>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200">
                <a:solidFill>
                  <a:srgbClr val="888888"/>
                </a:solidFill>
                <a:latin typeface="Cambria"/>
                <a:ea typeface="Cambria"/>
                <a:cs typeface="Cambria"/>
                <a:sym typeface="Cambria"/>
              </a:rPr>
              <a:t>15</a:t>
            </a:fld>
            <a:endParaRPr lang="en-GB" sz="1200">
              <a:solidFill>
                <a:srgbClr val="888888"/>
              </a:solidFill>
              <a:latin typeface="Cambria"/>
              <a:ea typeface="Cambria"/>
              <a:cs typeface="Cambria"/>
              <a:sym typeface="Cambria"/>
            </a:endParaRPr>
          </a:p>
        </p:txBody>
      </p:sp>
      <p:sp>
        <p:nvSpPr>
          <p:cNvPr id="716" name="Shape 716"/>
          <p:cNvSpPr txBox="1"/>
          <p:nvPr/>
        </p:nvSpPr>
        <p:spPr>
          <a:xfrm>
            <a:off x="232525" y="6420225"/>
            <a:ext cx="8834400" cy="369300"/>
          </a:xfrm>
          <a:prstGeom prst="rect">
            <a:avLst/>
          </a:prstGeom>
          <a:noFill/>
          <a:ln>
            <a:noFill/>
          </a:ln>
        </p:spPr>
        <p:txBody>
          <a:bodyPr lIns="91425" tIns="45700" rIns="91425" bIns="45700" anchor="t" anchorCtr="0">
            <a:noAutofit/>
          </a:bodyPr>
          <a:lstStyle/>
          <a:p>
            <a:pPr marL="0" marR="0" lvl="0" indent="0" algn="l" rtl="0">
              <a:spcBef>
                <a:spcPts val="0"/>
              </a:spcBef>
              <a:buNone/>
            </a:pPr>
            <a:r>
              <a:rPr lang="en-GB" sz="1600" u="sng" dirty="0">
                <a:solidFill>
                  <a:schemeClr val="hlink"/>
                </a:solidFill>
                <a:latin typeface="Cambria"/>
                <a:ea typeface="Cambria"/>
                <a:cs typeface="Cambria"/>
                <a:sym typeface="Cambria"/>
                <a:hlinkClick r:id="rId3"/>
              </a:rPr>
              <a:t>http://softwareengineeringdaily.com/2015/08/03/batch-vs-streaming-the-differences/</a:t>
            </a:r>
            <a:r>
              <a:rPr lang="en-GB" sz="1600" dirty="0">
                <a:solidFill>
                  <a:schemeClr val="dk1"/>
                </a:solidFill>
                <a:latin typeface="Cambria"/>
                <a:ea typeface="Cambria"/>
                <a:cs typeface="Cambria"/>
                <a:sym typeface="Cambria"/>
              </a:rPr>
              <a:t> </a:t>
            </a:r>
          </a:p>
        </p:txBody>
      </p:sp>
    </p:spTree>
    <p:extLst>
      <p:ext uri="{BB962C8B-B14F-4D97-AF65-F5344CB8AC3E}">
        <p14:creationId xmlns:p14="http://schemas.microsoft.com/office/powerpoint/2010/main" val="31518701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Shape 721"/>
          <p:cNvSpPr txBox="1">
            <a:spLocks noGrp="1"/>
          </p:cNvSpPr>
          <p:nvPr>
            <p:ph type="title"/>
          </p:nvPr>
        </p:nvSpPr>
        <p:spPr>
          <a:xfrm>
            <a:off x="102481" y="0"/>
            <a:ext cx="7024817" cy="9906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An example of batch approach - MapReduce</a:t>
            </a:r>
          </a:p>
        </p:txBody>
      </p:sp>
      <p:sp>
        <p:nvSpPr>
          <p:cNvPr id="722" name="Shape 722"/>
          <p:cNvSpPr txBox="1">
            <a:spLocks noGrp="1"/>
          </p:cNvSpPr>
          <p:nvPr>
            <p:ph type="sldNum" idx="4294967295"/>
          </p:nvPr>
        </p:nvSpPr>
        <p:spPr>
          <a:xfrm>
            <a:off x="6553200" y="6356350"/>
            <a:ext cx="24078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200">
                <a:solidFill>
                  <a:srgbClr val="888888"/>
                </a:solidFill>
                <a:latin typeface="Cambria"/>
                <a:ea typeface="Cambria"/>
                <a:cs typeface="Cambria"/>
                <a:sym typeface="Cambria"/>
              </a:rPr>
              <a:t>16</a:t>
            </a:fld>
            <a:endParaRPr lang="en-GB" sz="1200">
              <a:solidFill>
                <a:srgbClr val="888888"/>
              </a:solidFill>
              <a:latin typeface="Cambria"/>
              <a:ea typeface="Cambria"/>
              <a:cs typeface="Cambria"/>
              <a:sym typeface="Cambria"/>
            </a:endParaRPr>
          </a:p>
        </p:txBody>
      </p:sp>
      <p:sp>
        <p:nvSpPr>
          <p:cNvPr id="723" name="Shape 723"/>
          <p:cNvSpPr txBox="1"/>
          <p:nvPr/>
        </p:nvSpPr>
        <p:spPr>
          <a:xfrm>
            <a:off x="121235" y="2310050"/>
            <a:ext cx="1533600" cy="3381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i="1">
                <a:solidFill>
                  <a:schemeClr val="dk1"/>
                </a:solidFill>
                <a:latin typeface="Times New Roman"/>
                <a:ea typeface="Times New Roman"/>
                <a:cs typeface="Times New Roman"/>
                <a:sym typeface="Times New Roman"/>
              </a:rPr>
              <a:t>doc1</a:t>
            </a:r>
            <a:r>
              <a:rPr lang="en-GB" sz="1600">
                <a:solidFill>
                  <a:schemeClr val="dk1"/>
                </a:solidFill>
                <a:latin typeface="Times New Roman"/>
                <a:ea typeface="Times New Roman"/>
                <a:cs typeface="Times New Roman"/>
                <a:sym typeface="Times New Roman"/>
              </a:rPr>
              <a:t>, a s d a g d</a:t>
            </a:r>
          </a:p>
        </p:txBody>
      </p:sp>
      <p:sp>
        <p:nvSpPr>
          <p:cNvPr id="724" name="Shape 724"/>
          <p:cNvSpPr txBox="1"/>
          <p:nvPr/>
        </p:nvSpPr>
        <p:spPr>
          <a:xfrm>
            <a:off x="121235" y="2886312"/>
            <a:ext cx="1077900" cy="3381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i="1">
                <a:solidFill>
                  <a:schemeClr val="dk1"/>
                </a:solidFill>
                <a:latin typeface="Times New Roman"/>
                <a:ea typeface="Times New Roman"/>
                <a:cs typeface="Times New Roman"/>
                <a:sym typeface="Times New Roman"/>
              </a:rPr>
              <a:t>doc2</a:t>
            </a:r>
            <a:r>
              <a:rPr lang="en-GB" sz="1600">
                <a:solidFill>
                  <a:schemeClr val="dk1"/>
                </a:solidFill>
                <a:latin typeface="Times New Roman"/>
                <a:ea typeface="Times New Roman"/>
                <a:cs typeface="Times New Roman"/>
                <a:sym typeface="Times New Roman"/>
              </a:rPr>
              <a:t>, s g a</a:t>
            </a:r>
          </a:p>
        </p:txBody>
      </p:sp>
      <p:sp>
        <p:nvSpPr>
          <p:cNvPr id="725" name="Shape 725"/>
          <p:cNvSpPr txBox="1"/>
          <p:nvPr/>
        </p:nvSpPr>
        <p:spPr>
          <a:xfrm>
            <a:off x="167272" y="4284899"/>
            <a:ext cx="1373099" cy="3381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i="1">
                <a:solidFill>
                  <a:schemeClr val="dk1"/>
                </a:solidFill>
                <a:latin typeface="Times New Roman"/>
                <a:ea typeface="Times New Roman"/>
                <a:cs typeface="Times New Roman"/>
                <a:sym typeface="Times New Roman"/>
              </a:rPr>
              <a:t>doc3</a:t>
            </a:r>
            <a:r>
              <a:rPr lang="en-GB" sz="1600">
                <a:solidFill>
                  <a:schemeClr val="dk1"/>
                </a:solidFill>
                <a:latin typeface="Times New Roman"/>
                <a:ea typeface="Times New Roman"/>
                <a:cs typeface="Times New Roman"/>
                <a:sym typeface="Times New Roman"/>
              </a:rPr>
              <a:t>, d d g r a</a:t>
            </a:r>
          </a:p>
        </p:txBody>
      </p:sp>
      <p:sp>
        <p:nvSpPr>
          <p:cNvPr id="726" name="Shape 726"/>
          <p:cNvSpPr txBox="1"/>
          <p:nvPr/>
        </p:nvSpPr>
        <p:spPr>
          <a:xfrm>
            <a:off x="167272" y="4902437"/>
            <a:ext cx="1538400" cy="3381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i="1">
                <a:solidFill>
                  <a:schemeClr val="dk1"/>
                </a:solidFill>
                <a:latin typeface="Times New Roman"/>
                <a:ea typeface="Times New Roman"/>
                <a:cs typeface="Times New Roman"/>
                <a:sym typeface="Times New Roman"/>
              </a:rPr>
              <a:t>doc4</a:t>
            </a:r>
            <a:r>
              <a:rPr lang="en-GB" sz="1600">
                <a:solidFill>
                  <a:schemeClr val="dk1"/>
                </a:solidFill>
                <a:latin typeface="Times New Roman"/>
                <a:ea typeface="Times New Roman"/>
                <a:cs typeface="Times New Roman"/>
                <a:sym typeface="Times New Roman"/>
              </a:rPr>
              <a:t>, d s s g d a</a:t>
            </a:r>
          </a:p>
        </p:txBody>
      </p:sp>
      <p:sp>
        <p:nvSpPr>
          <p:cNvPr id="727" name="Shape 727"/>
          <p:cNvSpPr/>
          <p:nvPr/>
        </p:nvSpPr>
        <p:spPr>
          <a:xfrm>
            <a:off x="2138948" y="2216387"/>
            <a:ext cx="1295400" cy="1008000"/>
          </a:xfrm>
          <a:prstGeom prst="rect">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600">
                <a:solidFill>
                  <a:schemeClr val="dk1"/>
                </a:solidFill>
                <a:latin typeface="Cambria"/>
                <a:ea typeface="Cambria"/>
                <a:cs typeface="Cambria"/>
                <a:sym typeface="Cambria"/>
              </a:rPr>
              <a:t>Map</a:t>
            </a:r>
            <a:r>
              <a:rPr lang="en-GB" sz="1600" baseline="-25000">
                <a:solidFill>
                  <a:schemeClr val="dk1"/>
                </a:solidFill>
                <a:latin typeface="Cambria"/>
                <a:ea typeface="Cambria"/>
                <a:cs typeface="Cambria"/>
                <a:sym typeface="Cambria"/>
              </a:rPr>
              <a:t>1</a:t>
            </a:r>
          </a:p>
        </p:txBody>
      </p:sp>
      <p:cxnSp>
        <p:nvCxnSpPr>
          <p:cNvPr id="728" name="Shape 728"/>
          <p:cNvCxnSpPr/>
          <p:nvPr/>
        </p:nvCxnSpPr>
        <p:spPr>
          <a:xfrm rot="10800000" flipH="1">
            <a:off x="1649998" y="3065674"/>
            <a:ext cx="489000" cy="15900"/>
          </a:xfrm>
          <a:prstGeom prst="straightConnector1">
            <a:avLst/>
          </a:prstGeom>
          <a:noFill/>
          <a:ln w="12700" cap="flat" cmpd="sng">
            <a:solidFill>
              <a:schemeClr val="dk1"/>
            </a:solidFill>
            <a:prstDash val="solid"/>
            <a:round/>
            <a:headEnd type="none" w="med" len="med"/>
            <a:tailEnd type="stealth" w="lg" len="lg"/>
          </a:ln>
        </p:spPr>
      </p:cxnSp>
      <p:sp>
        <p:nvSpPr>
          <p:cNvPr id="729" name="Shape 729"/>
          <p:cNvSpPr/>
          <p:nvPr/>
        </p:nvSpPr>
        <p:spPr>
          <a:xfrm>
            <a:off x="2194510" y="4232512"/>
            <a:ext cx="1295400" cy="1008000"/>
          </a:xfrm>
          <a:prstGeom prst="rect">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600">
                <a:solidFill>
                  <a:schemeClr val="dk1"/>
                </a:solidFill>
                <a:latin typeface="Cambria"/>
                <a:ea typeface="Cambria"/>
                <a:cs typeface="Cambria"/>
                <a:sym typeface="Cambria"/>
              </a:rPr>
              <a:t>Map</a:t>
            </a:r>
            <a:r>
              <a:rPr lang="en-GB" sz="1600" baseline="-25000">
                <a:solidFill>
                  <a:schemeClr val="dk1"/>
                </a:solidFill>
                <a:latin typeface="Cambria"/>
                <a:ea typeface="Cambria"/>
                <a:cs typeface="Cambria"/>
                <a:sym typeface="Cambria"/>
              </a:rPr>
              <a:t>2</a:t>
            </a:r>
          </a:p>
        </p:txBody>
      </p:sp>
      <p:cxnSp>
        <p:nvCxnSpPr>
          <p:cNvPr id="730" name="Shape 730"/>
          <p:cNvCxnSpPr/>
          <p:nvPr/>
        </p:nvCxnSpPr>
        <p:spPr>
          <a:xfrm rot="10800000" flipH="1">
            <a:off x="1705560" y="4448387"/>
            <a:ext cx="489000" cy="15900"/>
          </a:xfrm>
          <a:prstGeom prst="straightConnector1">
            <a:avLst/>
          </a:prstGeom>
          <a:noFill/>
          <a:ln w="12700" cap="flat" cmpd="sng">
            <a:solidFill>
              <a:schemeClr val="dk1"/>
            </a:solidFill>
            <a:prstDash val="solid"/>
            <a:round/>
            <a:headEnd type="none" w="med" len="med"/>
            <a:tailEnd type="stealth" w="lg" len="lg"/>
          </a:ln>
        </p:spPr>
      </p:cxnSp>
      <p:cxnSp>
        <p:nvCxnSpPr>
          <p:cNvPr id="731" name="Shape 731"/>
          <p:cNvCxnSpPr/>
          <p:nvPr/>
        </p:nvCxnSpPr>
        <p:spPr>
          <a:xfrm rot="10800000" flipH="1">
            <a:off x="1705560" y="5081799"/>
            <a:ext cx="489000" cy="15900"/>
          </a:xfrm>
          <a:prstGeom prst="straightConnector1">
            <a:avLst/>
          </a:prstGeom>
          <a:noFill/>
          <a:ln w="12700" cap="flat" cmpd="sng">
            <a:solidFill>
              <a:schemeClr val="dk1"/>
            </a:solidFill>
            <a:prstDash val="solid"/>
            <a:round/>
            <a:headEnd type="none" w="med" len="med"/>
            <a:tailEnd type="stealth" w="lg" len="lg"/>
          </a:ln>
        </p:spPr>
      </p:cxnSp>
      <p:cxnSp>
        <p:nvCxnSpPr>
          <p:cNvPr id="732" name="Shape 732"/>
          <p:cNvCxnSpPr/>
          <p:nvPr/>
        </p:nvCxnSpPr>
        <p:spPr>
          <a:xfrm rot="10800000" flipH="1">
            <a:off x="1634123" y="2489412"/>
            <a:ext cx="487500" cy="15900"/>
          </a:xfrm>
          <a:prstGeom prst="straightConnector1">
            <a:avLst/>
          </a:prstGeom>
          <a:noFill/>
          <a:ln w="12700" cap="flat" cmpd="sng">
            <a:solidFill>
              <a:schemeClr val="dk1"/>
            </a:solidFill>
            <a:prstDash val="solid"/>
            <a:round/>
            <a:headEnd type="none" w="med" len="med"/>
            <a:tailEnd type="stealth" w="lg" len="lg"/>
          </a:ln>
        </p:spPr>
      </p:cxnSp>
      <p:sp>
        <p:nvSpPr>
          <p:cNvPr id="733" name="Shape 733"/>
          <p:cNvSpPr txBox="1"/>
          <p:nvPr/>
        </p:nvSpPr>
        <p:spPr>
          <a:xfrm>
            <a:off x="4029660" y="1640125"/>
            <a:ext cx="628500" cy="18162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(a, 2)</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(s,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(d, 2) </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(g,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(s,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(g,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(a, 1)</a:t>
            </a:r>
          </a:p>
        </p:txBody>
      </p:sp>
      <p:cxnSp>
        <p:nvCxnSpPr>
          <p:cNvPr id="734" name="Shape 734"/>
          <p:cNvCxnSpPr>
            <a:stCxn id="727" idx="3"/>
          </p:cNvCxnSpPr>
          <p:nvPr/>
        </p:nvCxnSpPr>
        <p:spPr>
          <a:xfrm>
            <a:off x="3434348" y="2720387"/>
            <a:ext cx="576300" cy="0"/>
          </a:xfrm>
          <a:prstGeom prst="straightConnector1">
            <a:avLst/>
          </a:prstGeom>
          <a:noFill/>
          <a:ln w="12700" cap="flat" cmpd="sng">
            <a:solidFill>
              <a:schemeClr val="dk1"/>
            </a:solidFill>
            <a:prstDash val="solid"/>
            <a:round/>
            <a:headEnd type="none" w="med" len="med"/>
            <a:tailEnd type="stealth" w="lg" len="lg"/>
          </a:ln>
        </p:spPr>
      </p:cxnSp>
      <p:sp>
        <p:nvSpPr>
          <p:cNvPr id="735" name="Shape 735"/>
          <p:cNvSpPr txBox="1"/>
          <p:nvPr/>
        </p:nvSpPr>
        <p:spPr>
          <a:xfrm>
            <a:off x="4029660" y="3899137"/>
            <a:ext cx="628500" cy="20622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(d, 2)</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(g, 1) </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(r,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(a,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(d, 2)</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(s, 2)</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(g,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(a, 1)</a:t>
            </a:r>
          </a:p>
        </p:txBody>
      </p:sp>
      <p:cxnSp>
        <p:nvCxnSpPr>
          <p:cNvPr id="736" name="Shape 736"/>
          <p:cNvCxnSpPr>
            <a:stCxn id="729" idx="3"/>
          </p:cNvCxnSpPr>
          <p:nvPr/>
        </p:nvCxnSpPr>
        <p:spPr>
          <a:xfrm>
            <a:off x="3489910" y="4736512"/>
            <a:ext cx="592200" cy="0"/>
          </a:xfrm>
          <a:prstGeom prst="straightConnector1">
            <a:avLst/>
          </a:prstGeom>
          <a:noFill/>
          <a:ln w="12700" cap="flat" cmpd="sng">
            <a:solidFill>
              <a:schemeClr val="dk1"/>
            </a:solidFill>
            <a:prstDash val="solid"/>
            <a:round/>
            <a:headEnd type="none" w="med" len="med"/>
            <a:tailEnd type="stealth" w="lg" len="lg"/>
          </a:ln>
        </p:spPr>
      </p:cxnSp>
      <p:sp>
        <p:nvSpPr>
          <p:cNvPr id="737" name="Shape 737"/>
          <p:cNvSpPr txBox="1"/>
          <p:nvPr/>
        </p:nvSpPr>
        <p:spPr>
          <a:xfrm>
            <a:off x="5105985" y="1208325"/>
            <a:ext cx="617400" cy="10779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(a, 2)</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(a,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(a,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(a, 1)</a:t>
            </a:r>
          </a:p>
        </p:txBody>
      </p:sp>
      <p:sp>
        <p:nvSpPr>
          <p:cNvPr id="738" name="Shape 738"/>
          <p:cNvSpPr txBox="1"/>
          <p:nvPr/>
        </p:nvSpPr>
        <p:spPr>
          <a:xfrm>
            <a:off x="5110747" y="2586275"/>
            <a:ext cx="606300" cy="8319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(s,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(s,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(s, 2)</a:t>
            </a:r>
          </a:p>
        </p:txBody>
      </p:sp>
      <p:sp>
        <p:nvSpPr>
          <p:cNvPr id="739" name="Shape 739"/>
          <p:cNvSpPr txBox="1"/>
          <p:nvPr/>
        </p:nvSpPr>
        <p:spPr>
          <a:xfrm>
            <a:off x="5099635" y="3472099"/>
            <a:ext cx="628500" cy="8319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(d, 2) </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(d, 2)</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(d, 2)</a:t>
            </a:r>
          </a:p>
        </p:txBody>
      </p:sp>
      <p:sp>
        <p:nvSpPr>
          <p:cNvPr id="740" name="Shape 740"/>
          <p:cNvSpPr txBox="1"/>
          <p:nvPr/>
        </p:nvSpPr>
        <p:spPr>
          <a:xfrm>
            <a:off x="5099635" y="4603987"/>
            <a:ext cx="628500" cy="10779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(g,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(g,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(g, 1)</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(g, 1)</a:t>
            </a:r>
          </a:p>
        </p:txBody>
      </p:sp>
      <p:cxnSp>
        <p:nvCxnSpPr>
          <p:cNvPr id="741" name="Shape 741"/>
          <p:cNvCxnSpPr>
            <a:stCxn id="733" idx="3"/>
            <a:endCxn id="737" idx="1"/>
          </p:cNvCxnSpPr>
          <p:nvPr/>
        </p:nvCxnSpPr>
        <p:spPr>
          <a:xfrm rot="10800000" flipH="1">
            <a:off x="4658160" y="1747225"/>
            <a:ext cx="447900" cy="801000"/>
          </a:xfrm>
          <a:prstGeom prst="straightConnector1">
            <a:avLst/>
          </a:prstGeom>
          <a:noFill/>
          <a:ln w="12700" cap="flat" cmpd="sng">
            <a:solidFill>
              <a:schemeClr val="dk1"/>
            </a:solidFill>
            <a:prstDash val="solid"/>
            <a:round/>
            <a:headEnd type="none" w="med" len="med"/>
            <a:tailEnd type="stealth" w="lg" len="lg"/>
          </a:ln>
        </p:spPr>
      </p:cxnSp>
      <p:cxnSp>
        <p:nvCxnSpPr>
          <p:cNvPr id="742" name="Shape 742"/>
          <p:cNvCxnSpPr>
            <a:stCxn id="733" idx="3"/>
            <a:endCxn id="738" idx="1"/>
          </p:cNvCxnSpPr>
          <p:nvPr/>
        </p:nvCxnSpPr>
        <p:spPr>
          <a:xfrm>
            <a:off x="4658160" y="2548225"/>
            <a:ext cx="452700" cy="453900"/>
          </a:xfrm>
          <a:prstGeom prst="straightConnector1">
            <a:avLst/>
          </a:prstGeom>
          <a:noFill/>
          <a:ln w="12700" cap="flat" cmpd="sng">
            <a:solidFill>
              <a:schemeClr val="dk1"/>
            </a:solidFill>
            <a:prstDash val="solid"/>
            <a:round/>
            <a:headEnd type="none" w="med" len="med"/>
            <a:tailEnd type="stealth" w="lg" len="lg"/>
          </a:ln>
        </p:spPr>
      </p:cxnSp>
      <p:cxnSp>
        <p:nvCxnSpPr>
          <p:cNvPr id="743" name="Shape 743"/>
          <p:cNvCxnSpPr>
            <a:stCxn id="733" idx="3"/>
            <a:endCxn id="739" idx="1"/>
          </p:cNvCxnSpPr>
          <p:nvPr/>
        </p:nvCxnSpPr>
        <p:spPr>
          <a:xfrm>
            <a:off x="4658160" y="2548225"/>
            <a:ext cx="441600" cy="1339800"/>
          </a:xfrm>
          <a:prstGeom prst="straightConnector1">
            <a:avLst/>
          </a:prstGeom>
          <a:noFill/>
          <a:ln w="12700" cap="flat" cmpd="sng">
            <a:solidFill>
              <a:schemeClr val="dk1"/>
            </a:solidFill>
            <a:prstDash val="solid"/>
            <a:round/>
            <a:headEnd type="none" w="med" len="med"/>
            <a:tailEnd type="stealth" w="lg" len="lg"/>
          </a:ln>
        </p:spPr>
      </p:cxnSp>
      <p:cxnSp>
        <p:nvCxnSpPr>
          <p:cNvPr id="744" name="Shape 744"/>
          <p:cNvCxnSpPr>
            <a:stCxn id="733" idx="3"/>
            <a:endCxn id="740" idx="1"/>
          </p:cNvCxnSpPr>
          <p:nvPr/>
        </p:nvCxnSpPr>
        <p:spPr>
          <a:xfrm>
            <a:off x="4658160" y="2548225"/>
            <a:ext cx="441600" cy="2594700"/>
          </a:xfrm>
          <a:prstGeom prst="straightConnector1">
            <a:avLst/>
          </a:prstGeom>
          <a:noFill/>
          <a:ln w="12700" cap="flat" cmpd="sng">
            <a:solidFill>
              <a:schemeClr val="dk1"/>
            </a:solidFill>
            <a:prstDash val="solid"/>
            <a:round/>
            <a:headEnd type="none" w="med" len="med"/>
            <a:tailEnd type="stealth" w="lg" len="lg"/>
          </a:ln>
        </p:spPr>
      </p:cxnSp>
      <p:cxnSp>
        <p:nvCxnSpPr>
          <p:cNvPr id="745" name="Shape 745"/>
          <p:cNvCxnSpPr>
            <a:stCxn id="735" idx="3"/>
            <a:endCxn id="737" idx="1"/>
          </p:cNvCxnSpPr>
          <p:nvPr/>
        </p:nvCxnSpPr>
        <p:spPr>
          <a:xfrm rot="10800000" flipH="1">
            <a:off x="4658160" y="1747237"/>
            <a:ext cx="447900" cy="3183000"/>
          </a:xfrm>
          <a:prstGeom prst="straightConnector1">
            <a:avLst/>
          </a:prstGeom>
          <a:noFill/>
          <a:ln w="12700" cap="flat" cmpd="sng">
            <a:solidFill>
              <a:schemeClr val="dk1"/>
            </a:solidFill>
            <a:prstDash val="solid"/>
            <a:round/>
            <a:headEnd type="none" w="med" len="med"/>
            <a:tailEnd type="stealth" w="lg" len="lg"/>
          </a:ln>
        </p:spPr>
      </p:cxnSp>
      <p:cxnSp>
        <p:nvCxnSpPr>
          <p:cNvPr id="746" name="Shape 746"/>
          <p:cNvCxnSpPr>
            <a:stCxn id="735" idx="3"/>
            <a:endCxn id="738" idx="1"/>
          </p:cNvCxnSpPr>
          <p:nvPr/>
        </p:nvCxnSpPr>
        <p:spPr>
          <a:xfrm rot="10800000" flipH="1">
            <a:off x="4658160" y="3002137"/>
            <a:ext cx="452700" cy="1928100"/>
          </a:xfrm>
          <a:prstGeom prst="straightConnector1">
            <a:avLst/>
          </a:prstGeom>
          <a:noFill/>
          <a:ln w="12700" cap="flat" cmpd="sng">
            <a:solidFill>
              <a:schemeClr val="dk1"/>
            </a:solidFill>
            <a:prstDash val="solid"/>
            <a:round/>
            <a:headEnd type="none" w="med" len="med"/>
            <a:tailEnd type="stealth" w="lg" len="lg"/>
          </a:ln>
        </p:spPr>
      </p:cxnSp>
      <p:cxnSp>
        <p:nvCxnSpPr>
          <p:cNvPr id="747" name="Shape 747"/>
          <p:cNvCxnSpPr>
            <a:stCxn id="735" idx="3"/>
            <a:endCxn id="739" idx="1"/>
          </p:cNvCxnSpPr>
          <p:nvPr/>
        </p:nvCxnSpPr>
        <p:spPr>
          <a:xfrm rot="10800000" flipH="1">
            <a:off x="4658160" y="3888037"/>
            <a:ext cx="441600" cy="1042200"/>
          </a:xfrm>
          <a:prstGeom prst="straightConnector1">
            <a:avLst/>
          </a:prstGeom>
          <a:noFill/>
          <a:ln w="12700" cap="flat" cmpd="sng">
            <a:solidFill>
              <a:schemeClr val="dk1"/>
            </a:solidFill>
            <a:prstDash val="solid"/>
            <a:round/>
            <a:headEnd type="none" w="med" len="med"/>
            <a:tailEnd type="stealth" w="lg" len="lg"/>
          </a:ln>
        </p:spPr>
      </p:cxnSp>
      <p:cxnSp>
        <p:nvCxnSpPr>
          <p:cNvPr id="748" name="Shape 748"/>
          <p:cNvCxnSpPr>
            <a:stCxn id="735" idx="3"/>
            <a:endCxn id="740" idx="1"/>
          </p:cNvCxnSpPr>
          <p:nvPr/>
        </p:nvCxnSpPr>
        <p:spPr>
          <a:xfrm>
            <a:off x="4658160" y="4930237"/>
            <a:ext cx="441600" cy="212700"/>
          </a:xfrm>
          <a:prstGeom prst="straightConnector1">
            <a:avLst/>
          </a:prstGeom>
          <a:noFill/>
          <a:ln w="12700" cap="flat" cmpd="sng">
            <a:solidFill>
              <a:schemeClr val="dk1"/>
            </a:solidFill>
            <a:prstDash val="solid"/>
            <a:round/>
            <a:headEnd type="none" w="med" len="med"/>
            <a:tailEnd type="stealth" w="lg" len="lg"/>
          </a:ln>
        </p:spPr>
      </p:cxnSp>
      <p:cxnSp>
        <p:nvCxnSpPr>
          <p:cNvPr id="749" name="Shape 749"/>
          <p:cNvCxnSpPr>
            <a:stCxn id="735" idx="3"/>
          </p:cNvCxnSpPr>
          <p:nvPr/>
        </p:nvCxnSpPr>
        <p:spPr>
          <a:xfrm>
            <a:off x="4658160" y="4930237"/>
            <a:ext cx="463500" cy="976200"/>
          </a:xfrm>
          <a:prstGeom prst="straightConnector1">
            <a:avLst/>
          </a:prstGeom>
          <a:noFill/>
          <a:ln w="12700" cap="flat" cmpd="sng">
            <a:solidFill>
              <a:schemeClr val="dk1"/>
            </a:solidFill>
            <a:prstDash val="solid"/>
            <a:round/>
            <a:headEnd type="none" w="med" len="med"/>
            <a:tailEnd type="stealth" w="lg" len="lg"/>
          </a:ln>
        </p:spPr>
      </p:cxnSp>
      <p:sp>
        <p:nvSpPr>
          <p:cNvPr id="750" name="Shape 750"/>
          <p:cNvSpPr/>
          <p:nvPr/>
        </p:nvSpPr>
        <p:spPr>
          <a:xfrm>
            <a:off x="6314072" y="1352787"/>
            <a:ext cx="1296900" cy="1008000"/>
          </a:xfrm>
          <a:prstGeom prst="rect">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600">
                <a:solidFill>
                  <a:schemeClr val="dk1"/>
                </a:solidFill>
                <a:latin typeface="Cambria"/>
                <a:ea typeface="Cambria"/>
                <a:cs typeface="Cambria"/>
                <a:sym typeface="Cambria"/>
              </a:rPr>
              <a:t>Reduce</a:t>
            </a:r>
            <a:r>
              <a:rPr lang="en-GB" sz="1600" baseline="-25000">
                <a:solidFill>
                  <a:schemeClr val="dk1"/>
                </a:solidFill>
                <a:latin typeface="Cambria"/>
                <a:ea typeface="Cambria"/>
                <a:cs typeface="Cambria"/>
                <a:sym typeface="Cambria"/>
              </a:rPr>
              <a:t>1</a:t>
            </a:r>
          </a:p>
        </p:txBody>
      </p:sp>
      <p:sp>
        <p:nvSpPr>
          <p:cNvPr id="751" name="Shape 751"/>
          <p:cNvSpPr/>
          <p:nvPr/>
        </p:nvSpPr>
        <p:spPr>
          <a:xfrm>
            <a:off x="6314072" y="3008549"/>
            <a:ext cx="1296900" cy="1008000"/>
          </a:xfrm>
          <a:prstGeom prst="rect">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600">
                <a:solidFill>
                  <a:schemeClr val="dk1"/>
                </a:solidFill>
                <a:latin typeface="Cambria"/>
                <a:ea typeface="Cambria"/>
                <a:cs typeface="Cambria"/>
                <a:sym typeface="Cambria"/>
              </a:rPr>
              <a:t>Reduce</a:t>
            </a:r>
            <a:r>
              <a:rPr lang="en-GB" sz="1600" baseline="-25000">
                <a:solidFill>
                  <a:schemeClr val="dk1"/>
                </a:solidFill>
                <a:latin typeface="Cambria"/>
                <a:ea typeface="Cambria"/>
                <a:cs typeface="Cambria"/>
                <a:sym typeface="Cambria"/>
              </a:rPr>
              <a:t>2</a:t>
            </a:r>
          </a:p>
        </p:txBody>
      </p:sp>
      <p:sp>
        <p:nvSpPr>
          <p:cNvPr id="752" name="Shape 752"/>
          <p:cNvSpPr/>
          <p:nvPr/>
        </p:nvSpPr>
        <p:spPr>
          <a:xfrm>
            <a:off x="6314072" y="4881799"/>
            <a:ext cx="1296900" cy="1008000"/>
          </a:xfrm>
          <a:prstGeom prst="rect">
            <a:avLst/>
          </a:prstGeom>
          <a:solidFill>
            <a:srgbClr val="FFFFFF"/>
          </a:solid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600">
                <a:solidFill>
                  <a:schemeClr val="dk1"/>
                </a:solidFill>
                <a:latin typeface="Cambria"/>
                <a:ea typeface="Cambria"/>
                <a:cs typeface="Cambria"/>
                <a:sym typeface="Cambria"/>
              </a:rPr>
              <a:t>Reduce</a:t>
            </a:r>
            <a:r>
              <a:rPr lang="en-GB" sz="1600" baseline="-25000">
                <a:solidFill>
                  <a:schemeClr val="dk1"/>
                </a:solidFill>
                <a:latin typeface="Cambria"/>
                <a:ea typeface="Cambria"/>
                <a:cs typeface="Cambria"/>
                <a:sym typeface="Cambria"/>
              </a:rPr>
              <a:t>3</a:t>
            </a:r>
          </a:p>
        </p:txBody>
      </p:sp>
      <p:cxnSp>
        <p:nvCxnSpPr>
          <p:cNvPr id="753" name="Shape 753"/>
          <p:cNvCxnSpPr>
            <a:stCxn id="737" idx="3"/>
            <a:endCxn id="750" idx="1"/>
          </p:cNvCxnSpPr>
          <p:nvPr/>
        </p:nvCxnSpPr>
        <p:spPr>
          <a:xfrm>
            <a:off x="5723385" y="1747275"/>
            <a:ext cx="590700" cy="109500"/>
          </a:xfrm>
          <a:prstGeom prst="straightConnector1">
            <a:avLst/>
          </a:prstGeom>
          <a:noFill/>
          <a:ln w="12700" cap="flat" cmpd="sng">
            <a:solidFill>
              <a:schemeClr val="dk1"/>
            </a:solidFill>
            <a:prstDash val="solid"/>
            <a:round/>
            <a:headEnd type="none" w="med" len="med"/>
            <a:tailEnd type="stealth" w="lg" len="lg"/>
          </a:ln>
        </p:spPr>
      </p:cxnSp>
      <p:cxnSp>
        <p:nvCxnSpPr>
          <p:cNvPr id="754" name="Shape 754"/>
          <p:cNvCxnSpPr>
            <a:stCxn id="738" idx="3"/>
            <a:endCxn id="751" idx="1"/>
          </p:cNvCxnSpPr>
          <p:nvPr/>
        </p:nvCxnSpPr>
        <p:spPr>
          <a:xfrm>
            <a:off x="5717047" y="3002225"/>
            <a:ext cx="597000" cy="510300"/>
          </a:xfrm>
          <a:prstGeom prst="straightConnector1">
            <a:avLst/>
          </a:prstGeom>
          <a:noFill/>
          <a:ln w="12700" cap="flat" cmpd="sng">
            <a:solidFill>
              <a:schemeClr val="dk1"/>
            </a:solidFill>
            <a:prstDash val="solid"/>
            <a:round/>
            <a:headEnd type="none" w="med" len="med"/>
            <a:tailEnd type="stealth" w="lg" len="lg"/>
          </a:ln>
        </p:spPr>
      </p:cxnSp>
      <p:cxnSp>
        <p:nvCxnSpPr>
          <p:cNvPr id="755" name="Shape 755"/>
          <p:cNvCxnSpPr>
            <a:stCxn id="739" idx="3"/>
            <a:endCxn id="751" idx="1"/>
          </p:cNvCxnSpPr>
          <p:nvPr/>
        </p:nvCxnSpPr>
        <p:spPr>
          <a:xfrm rot="10800000" flipH="1">
            <a:off x="5728135" y="3512449"/>
            <a:ext cx="585900" cy="375600"/>
          </a:xfrm>
          <a:prstGeom prst="straightConnector1">
            <a:avLst/>
          </a:prstGeom>
          <a:noFill/>
          <a:ln w="12700" cap="flat" cmpd="sng">
            <a:solidFill>
              <a:schemeClr val="dk1"/>
            </a:solidFill>
            <a:prstDash val="solid"/>
            <a:round/>
            <a:headEnd type="none" w="med" len="med"/>
            <a:tailEnd type="stealth" w="lg" len="lg"/>
          </a:ln>
        </p:spPr>
      </p:cxnSp>
      <p:cxnSp>
        <p:nvCxnSpPr>
          <p:cNvPr id="756" name="Shape 756"/>
          <p:cNvCxnSpPr>
            <a:stCxn id="740" idx="3"/>
            <a:endCxn id="752" idx="1"/>
          </p:cNvCxnSpPr>
          <p:nvPr/>
        </p:nvCxnSpPr>
        <p:spPr>
          <a:xfrm>
            <a:off x="5728135" y="5142937"/>
            <a:ext cx="585900" cy="243000"/>
          </a:xfrm>
          <a:prstGeom prst="straightConnector1">
            <a:avLst/>
          </a:prstGeom>
          <a:noFill/>
          <a:ln w="12700" cap="flat" cmpd="sng">
            <a:solidFill>
              <a:schemeClr val="dk1"/>
            </a:solidFill>
            <a:prstDash val="solid"/>
            <a:round/>
            <a:headEnd type="none" w="med" len="med"/>
            <a:tailEnd type="stealth" w="lg" len="lg"/>
          </a:ln>
        </p:spPr>
      </p:cxnSp>
      <p:cxnSp>
        <p:nvCxnSpPr>
          <p:cNvPr id="757" name="Shape 757"/>
          <p:cNvCxnSpPr>
            <a:endCxn id="752" idx="1"/>
          </p:cNvCxnSpPr>
          <p:nvPr/>
        </p:nvCxnSpPr>
        <p:spPr>
          <a:xfrm rot="10800000" flipH="1">
            <a:off x="5707772" y="5385799"/>
            <a:ext cx="606300" cy="520800"/>
          </a:xfrm>
          <a:prstGeom prst="straightConnector1">
            <a:avLst/>
          </a:prstGeom>
          <a:noFill/>
          <a:ln w="12700" cap="flat" cmpd="sng">
            <a:solidFill>
              <a:schemeClr val="dk1"/>
            </a:solidFill>
            <a:prstDash val="solid"/>
            <a:round/>
            <a:headEnd type="none" w="med" len="med"/>
            <a:tailEnd type="stealth" w="lg" len="lg"/>
          </a:ln>
        </p:spPr>
      </p:cxnSp>
      <p:cxnSp>
        <p:nvCxnSpPr>
          <p:cNvPr id="758" name="Shape 758"/>
          <p:cNvCxnSpPr>
            <a:stCxn id="750" idx="3"/>
          </p:cNvCxnSpPr>
          <p:nvPr/>
        </p:nvCxnSpPr>
        <p:spPr>
          <a:xfrm>
            <a:off x="7610972" y="1856787"/>
            <a:ext cx="576300" cy="0"/>
          </a:xfrm>
          <a:prstGeom prst="straightConnector1">
            <a:avLst/>
          </a:prstGeom>
          <a:noFill/>
          <a:ln w="12700" cap="flat" cmpd="sng">
            <a:solidFill>
              <a:schemeClr val="dk1"/>
            </a:solidFill>
            <a:prstDash val="solid"/>
            <a:round/>
            <a:headEnd type="none" w="med" len="med"/>
            <a:tailEnd type="stealth" w="lg" len="lg"/>
          </a:ln>
        </p:spPr>
      </p:cxnSp>
      <p:cxnSp>
        <p:nvCxnSpPr>
          <p:cNvPr id="759" name="Shape 759"/>
          <p:cNvCxnSpPr/>
          <p:nvPr/>
        </p:nvCxnSpPr>
        <p:spPr>
          <a:xfrm>
            <a:off x="7611060" y="3513374"/>
            <a:ext cx="576300" cy="0"/>
          </a:xfrm>
          <a:prstGeom prst="straightConnector1">
            <a:avLst/>
          </a:prstGeom>
          <a:noFill/>
          <a:ln w="12700" cap="flat" cmpd="sng">
            <a:solidFill>
              <a:schemeClr val="dk1"/>
            </a:solidFill>
            <a:prstDash val="solid"/>
            <a:round/>
            <a:headEnd type="none" w="med" len="med"/>
            <a:tailEnd type="stealth" w="lg" len="lg"/>
          </a:ln>
        </p:spPr>
      </p:cxnSp>
      <p:cxnSp>
        <p:nvCxnSpPr>
          <p:cNvPr id="760" name="Shape 760"/>
          <p:cNvCxnSpPr/>
          <p:nvPr/>
        </p:nvCxnSpPr>
        <p:spPr>
          <a:xfrm>
            <a:off x="7611060" y="5385037"/>
            <a:ext cx="576300" cy="0"/>
          </a:xfrm>
          <a:prstGeom prst="straightConnector1">
            <a:avLst/>
          </a:prstGeom>
          <a:noFill/>
          <a:ln w="12700" cap="flat" cmpd="sng">
            <a:solidFill>
              <a:schemeClr val="dk1"/>
            </a:solidFill>
            <a:prstDash val="solid"/>
            <a:round/>
            <a:headEnd type="none" w="med" len="med"/>
            <a:tailEnd type="stealth" w="lg" len="lg"/>
          </a:ln>
        </p:spPr>
      </p:cxnSp>
      <p:sp>
        <p:nvSpPr>
          <p:cNvPr id="761" name="Shape 761"/>
          <p:cNvSpPr txBox="1"/>
          <p:nvPr/>
        </p:nvSpPr>
        <p:spPr>
          <a:xfrm>
            <a:off x="8187323" y="1662350"/>
            <a:ext cx="617400" cy="3381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(a, 5)</a:t>
            </a:r>
          </a:p>
        </p:txBody>
      </p:sp>
      <p:sp>
        <p:nvSpPr>
          <p:cNvPr id="762" name="Shape 762"/>
          <p:cNvSpPr txBox="1"/>
          <p:nvPr/>
        </p:nvSpPr>
        <p:spPr>
          <a:xfrm>
            <a:off x="8187323" y="3153012"/>
            <a:ext cx="628500" cy="5841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(s, 4)</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(d, 6)</a:t>
            </a:r>
          </a:p>
        </p:txBody>
      </p:sp>
      <p:sp>
        <p:nvSpPr>
          <p:cNvPr id="763" name="Shape 763"/>
          <p:cNvSpPr txBox="1"/>
          <p:nvPr/>
        </p:nvSpPr>
        <p:spPr>
          <a:xfrm>
            <a:off x="8206373" y="5097699"/>
            <a:ext cx="628500" cy="5841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(g, 4)</a:t>
            </a:r>
          </a:p>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(r, 1)</a:t>
            </a:r>
          </a:p>
        </p:txBody>
      </p:sp>
      <p:sp>
        <p:nvSpPr>
          <p:cNvPr id="764" name="Shape 764"/>
          <p:cNvSpPr txBox="1"/>
          <p:nvPr/>
        </p:nvSpPr>
        <p:spPr>
          <a:xfrm>
            <a:off x="5115485" y="5751554"/>
            <a:ext cx="606300" cy="3381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SzPct val="25000"/>
              <a:buNone/>
            </a:pPr>
            <a:r>
              <a:rPr lang="en-GB" sz="1600">
                <a:solidFill>
                  <a:schemeClr val="dk1"/>
                </a:solidFill>
                <a:latin typeface="Times New Roman"/>
                <a:ea typeface="Times New Roman"/>
                <a:cs typeface="Times New Roman"/>
                <a:sym typeface="Times New Roman"/>
              </a:rPr>
              <a:t>(r, 1)</a:t>
            </a:r>
          </a:p>
        </p:txBody>
      </p:sp>
    </p:spTree>
    <p:extLst>
      <p:ext uri="{BB962C8B-B14F-4D97-AF65-F5344CB8AC3E}">
        <p14:creationId xmlns:p14="http://schemas.microsoft.com/office/powerpoint/2010/main" val="6375070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Shape 769"/>
          <p:cNvPicPr preferRelativeResize="0"/>
          <p:nvPr/>
        </p:nvPicPr>
        <p:blipFill rotWithShape="1">
          <a:blip r:embed="rId3">
            <a:alphaModFix/>
          </a:blip>
          <a:srcRect/>
          <a:stretch/>
        </p:blipFill>
        <p:spPr>
          <a:xfrm>
            <a:off x="265035" y="3673823"/>
            <a:ext cx="580087" cy="580087"/>
          </a:xfrm>
          <a:prstGeom prst="rect">
            <a:avLst/>
          </a:prstGeom>
          <a:noFill/>
          <a:ln>
            <a:noFill/>
          </a:ln>
        </p:spPr>
      </p:pic>
      <p:sp>
        <p:nvSpPr>
          <p:cNvPr id="770" name="Shape 770"/>
          <p:cNvSpPr txBox="1">
            <a:spLocks noGrp="1"/>
          </p:cNvSpPr>
          <p:nvPr>
            <p:ph type="title"/>
          </p:nvPr>
        </p:nvSpPr>
        <p:spPr>
          <a:xfrm>
            <a:off x="615691" y="0"/>
            <a:ext cx="7886700" cy="466090"/>
          </a:xfrm>
          <a:prstGeom prst="rect">
            <a:avLst/>
          </a:prstGeom>
          <a:noFill/>
          <a:ln>
            <a:noFill/>
          </a:ln>
        </p:spPr>
        <p:txBody>
          <a:bodyPr lIns="91425" tIns="45700" rIns="91425" bIns="45700" anchor="ctr" anchorCtr="0">
            <a:noAutofit/>
          </a:bodyPr>
          <a:lstStyle/>
          <a:p>
            <a:pPr lvl="0" rtl="0">
              <a:spcBef>
                <a:spcPts val="0"/>
              </a:spcBef>
              <a:buClr>
                <a:srgbClr val="3F6BB4"/>
              </a:buClr>
              <a:buSzPct val="25000"/>
              <a:buFont typeface="Oxygen"/>
              <a:buNone/>
            </a:pPr>
            <a:r>
              <a:rPr lang="en-GB" dirty="0"/>
              <a:t>Example of stream approach </a:t>
            </a:r>
            <a:r>
              <a:rPr lang="mr-IN" dirty="0" smtClean="0"/>
              <a:t>–</a:t>
            </a:r>
            <a:r>
              <a:rPr lang="en-GB" dirty="0" smtClean="0"/>
              <a:t> Apache Storm</a:t>
            </a:r>
            <a:endParaRPr lang="en-GB" dirty="0"/>
          </a:p>
        </p:txBody>
      </p:sp>
      <p:pic>
        <p:nvPicPr>
          <p:cNvPr id="771" name="Shape 771"/>
          <p:cNvPicPr preferRelativeResize="0"/>
          <p:nvPr/>
        </p:nvPicPr>
        <p:blipFill rotWithShape="1">
          <a:blip r:embed="rId4">
            <a:alphaModFix/>
          </a:blip>
          <a:srcRect/>
          <a:stretch/>
        </p:blipFill>
        <p:spPr>
          <a:xfrm>
            <a:off x="3590185" y="4418369"/>
            <a:ext cx="510525" cy="514350"/>
          </a:xfrm>
          <a:prstGeom prst="rect">
            <a:avLst/>
          </a:prstGeom>
          <a:noFill/>
          <a:ln>
            <a:noFill/>
          </a:ln>
        </p:spPr>
      </p:pic>
      <p:pic>
        <p:nvPicPr>
          <p:cNvPr id="772" name="Shape 772"/>
          <p:cNvPicPr preferRelativeResize="0"/>
          <p:nvPr/>
        </p:nvPicPr>
        <p:blipFill rotWithShape="1">
          <a:blip r:embed="rId4">
            <a:alphaModFix/>
          </a:blip>
          <a:srcRect/>
          <a:stretch/>
        </p:blipFill>
        <p:spPr>
          <a:xfrm>
            <a:off x="3605294" y="2403749"/>
            <a:ext cx="510525" cy="514350"/>
          </a:xfrm>
          <a:prstGeom prst="rect">
            <a:avLst/>
          </a:prstGeom>
          <a:noFill/>
          <a:ln>
            <a:noFill/>
          </a:ln>
        </p:spPr>
      </p:pic>
      <p:pic>
        <p:nvPicPr>
          <p:cNvPr id="773" name="Shape 773"/>
          <p:cNvPicPr preferRelativeResize="0"/>
          <p:nvPr/>
        </p:nvPicPr>
        <p:blipFill rotWithShape="1">
          <a:blip r:embed="rId3">
            <a:alphaModFix/>
          </a:blip>
          <a:srcRect/>
          <a:stretch/>
        </p:blipFill>
        <p:spPr>
          <a:xfrm>
            <a:off x="5032880" y="2190809"/>
            <a:ext cx="580087" cy="580087"/>
          </a:xfrm>
          <a:prstGeom prst="rect">
            <a:avLst/>
          </a:prstGeom>
          <a:noFill/>
          <a:ln>
            <a:noFill/>
          </a:ln>
        </p:spPr>
      </p:pic>
      <p:pic>
        <p:nvPicPr>
          <p:cNvPr id="774" name="Shape 774"/>
          <p:cNvPicPr preferRelativeResize="0"/>
          <p:nvPr/>
        </p:nvPicPr>
        <p:blipFill rotWithShape="1">
          <a:blip r:embed="rId3">
            <a:alphaModFix/>
          </a:blip>
          <a:srcRect/>
          <a:stretch/>
        </p:blipFill>
        <p:spPr>
          <a:xfrm>
            <a:off x="5098194" y="3094533"/>
            <a:ext cx="580087" cy="580087"/>
          </a:xfrm>
          <a:prstGeom prst="rect">
            <a:avLst/>
          </a:prstGeom>
          <a:noFill/>
          <a:ln>
            <a:noFill/>
          </a:ln>
        </p:spPr>
      </p:pic>
      <p:cxnSp>
        <p:nvCxnSpPr>
          <p:cNvPr id="775" name="Shape 775"/>
          <p:cNvCxnSpPr/>
          <p:nvPr/>
        </p:nvCxnSpPr>
        <p:spPr>
          <a:xfrm rot="10800000" flipH="1">
            <a:off x="4115819" y="2480854"/>
            <a:ext cx="917059" cy="180070"/>
          </a:xfrm>
          <a:prstGeom prst="straightConnector1">
            <a:avLst/>
          </a:prstGeom>
          <a:noFill/>
          <a:ln w="9525" cap="flat" cmpd="sng">
            <a:solidFill>
              <a:schemeClr val="accent1"/>
            </a:solidFill>
            <a:prstDash val="solid"/>
            <a:round/>
            <a:headEnd type="none" w="med" len="med"/>
            <a:tailEnd type="triangle" w="lg" len="lg"/>
          </a:ln>
        </p:spPr>
      </p:cxnSp>
      <p:cxnSp>
        <p:nvCxnSpPr>
          <p:cNvPr id="776" name="Shape 776"/>
          <p:cNvCxnSpPr>
            <a:endCxn id="775" idx="1"/>
          </p:cNvCxnSpPr>
          <p:nvPr/>
        </p:nvCxnSpPr>
        <p:spPr>
          <a:xfrm>
            <a:off x="4115819" y="2660924"/>
            <a:ext cx="982500" cy="723600"/>
          </a:xfrm>
          <a:prstGeom prst="straightConnector1">
            <a:avLst/>
          </a:prstGeom>
          <a:noFill/>
          <a:ln w="9525" cap="flat" cmpd="sng">
            <a:solidFill>
              <a:schemeClr val="accent1"/>
            </a:solidFill>
            <a:prstDash val="solid"/>
            <a:round/>
            <a:headEnd type="none" w="med" len="med"/>
            <a:tailEnd type="triangle" w="lg" len="lg"/>
          </a:ln>
        </p:spPr>
      </p:cxnSp>
      <p:cxnSp>
        <p:nvCxnSpPr>
          <p:cNvPr id="777" name="Shape 777"/>
          <p:cNvCxnSpPr>
            <a:stCxn id="771" idx="3"/>
          </p:cNvCxnSpPr>
          <p:nvPr/>
        </p:nvCxnSpPr>
        <p:spPr>
          <a:xfrm>
            <a:off x="4100711" y="4675544"/>
            <a:ext cx="997500" cy="0"/>
          </a:xfrm>
          <a:prstGeom prst="straightConnector1">
            <a:avLst/>
          </a:prstGeom>
          <a:noFill/>
          <a:ln w="9525" cap="flat" cmpd="sng">
            <a:solidFill>
              <a:schemeClr val="accent1"/>
            </a:solidFill>
            <a:prstDash val="solid"/>
            <a:round/>
            <a:headEnd type="none" w="med" len="med"/>
            <a:tailEnd type="triangle" w="lg" len="lg"/>
          </a:ln>
        </p:spPr>
      </p:cxnSp>
      <p:cxnSp>
        <p:nvCxnSpPr>
          <p:cNvPr id="778" name="Shape 778"/>
          <p:cNvCxnSpPr/>
          <p:nvPr/>
        </p:nvCxnSpPr>
        <p:spPr>
          <a:xfrm>
            <a:off x="5612967" y="2480853"/>
            <a:ext cx="2008543" cy="1051628"/>
          </a:xfrm>
          <a:prstGeom prst="straightConnector1">
            <a:avLst/>
          </a:prstGeom>
          <a:noFill/>
          <a:ln w="9525" cap="flat" cmpd="sng">
            <a:solidFill>
              <a:schemeClr val="accent1"/>
            </a:solidFill>
            <a:prstDash val="solid"/>
            <a:round/>
            <a:headEnd type="none" w="med" len="med"/>
            <a:tailEnd type="triangle" w="lg" len="lg"/>
          </a:ln>
        </p:spPr>
      </p:cxnSp>
      <p:sp>
        <p:nvSpPr>
          <p:cNvPr id="779" name="Shape 779"/>
          <p:cNvSpPr txBox="1"/>
          <p:nvPr/>
        </p:nvSpPr>
        <p:spPr>
          <a:xfrm>
            <a:off x="3266250" y="1818290"/>
            <a:ext cx="1264833"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1800">
                <a:solidFill>
                  <a:schemeClr val="dk1"/>
                </a:solidFill>
                <a:latin typeface="Cambria"/>
                <a:ea typeface="Cambria"/>
                <a:cs typeface="Cambria"/>
                <a:sym typeface="Cambria"/>
              </a:rPr>
              <a:t>Twits from</a:t>
            </a:r>
            <a:br>
              <a:rPr lang="en-GB" sz="1800">
                <a:solidFill>
                  <a:schemeClr val="dk1"/>
                </a:solidFill>
                <a:latin typeface="Cambria"/>
                <a:ea typeface="Cambria"/>
                <a:cs typeface="Cambria"/>
                <a:sym typeface="Cambria"/>
              </a:rPr>
            </a:br>
            <a:r>
              <a:rPr lang="en-GB" sz="1800">
                <a:solidFill>
                  <a:schemeClr val="dk1"/>
                </a:solidFill>
                <a:latin typeface="Cambria"/>
                <a:ea typeface="Cambria"/>
                <a:cs typeface="Cambria"/>
                <a:sym typeface="Cambria"/>
              </a:rPr>
              <a:t>Italy</a:t>
            </a:r>
          </a:p>
        </p:txBody>
      </p:sp>
      <p:sp>
        <p:nvSpPr>
          <p:cNvPr id="780" name="Shape 780"/>
          <p:cNvSpPr txBox="1"/>
          <p:nvPr/>
        </p:nvSpPr>
        <p:spPr>
          <a:xfrm>
            <a:off x="3213032" y="4845985"/>
            <a:ext cx="1264833"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1800">
                <a:solidFill>
                  <a:schemeClr val="dk1"/>
                </a:solidFill>
                <a:latin typeface="Cambria"/>
                <a:ea typeface="Cambria"/>
                <a:cs typeface="Cambria"/>
                <a:sym typeface="Cambria"/>
              </a:rPr>
              <a:t>Twits from</a:t>
            </a:r>
            <a:br>
              <a:rPr lang="en-GB" sz="1800">
                <a:solidFill>
                  <a:schemeClr val="dk1"/>
                </a:solidFill>
                <a:latin typeface="Cambria"/>
                <a:ea typeface="Cambria"/>
                <a:cs typeface="Cambria"/>
                <a:sym typeface="Cambria"/>
              </a:rPr>
            </a:br>
            <a:r>
              <a:rPr lang="en-GB" sz="1800">
                <a:solidFill>
                  <a:schemeClr val="dk1"/>
                </a:solidFill>
                <a:latin typeface="Cambria"/>
                <a:ea typeface="Cambria"/>
                <a:cs typeface="Cambria"/>
                <a:sym typeface="Cambria"/>
              </a:rPr>
              <a:t>Austria</a:t>
            </a:r>
          </a:p>
        </p:txBody>
      </p:sp>
      <p:sp>
        <p:nvSpPr>
          <p:cNvPr id="781" name="Shape 781"/>
          <p:cNvSpPr txBox="1"/>
          <p:nvPr/>
        </p:nvSpPr>
        <p:spPr>
          <a:xfrm>
            <a:off x="4589107" y="1750927"/>
            <a:ext cx="2037481"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1800">
                <a:solidFill>
                  <a:schemeClr val="dk1"/>
                </a:solidFill>
                <a:latin typeface="Cambria"/>
                <a:ea typeface="Cambria"/>
                <a:cs typeface="Cambria"/>
                <a:sym typeface="Cambria"/>
              </a:rPr>
              <a:t>Twits about soccer</a:t>
            </a:r>
          </a:p>
        </p:txBody>
      </p:sp>
      <p:sp>
        <p:nvSpPr>
          <p:cNvPr id="782" name="Shape 782"/>
          <p:cNvSpPr txBox="1"/>
          <p:nvPr/>
        </p:nvSpPr>
        <p:spPr>
          <a:xfrm>
            <a:off x="4175848" y="3606703"/>
            <a:ext cx="212564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1800">
                <a:solidFill>
                  <a:schemeClr val="dk1"/>
                </a:solidFill>
                <a:latin typeface="Cambria"/>
                <a:ea typeface="Cambria"/>
                <a:cs typeface="Cambria"/>
                <a:sym typeface="Cambria"/>
              </a:rPr>
              <a:t>Twits about politics</a:t>
            </a:r>
          </a:p>
        </p:txBody>
      </p:sp>
      <p:pic>
        <p:nvPicPr>
          <p:cNvPr id="783" name="Shape 783"/>
          <p:cNvPicPr preferRelativeResize="0"/>
          <p:nvPr/>
        </p:nvPicPr>
        <p:blipFill rotWithShape="1">
          <a:blip r:embed="rId3">
            <a:alphaModFix/>
          </a:blip>
          <a:srcRect/>
          <a:stretch/>
        </p:blipFill>
        <p:spPr>
          <a:xfrm>
            <a:off x="5098194" y="4385501"/>
            <a:ext cx="580087" cy="580087"/>
          </a:xfrm>
          <a:prstGeom prst="rect">
            <a:avLst/>
          </a:prstGeom>
          <a:noFill/>
          <a:ln>
            <a:noFill/>
          </a:ln>
        </p:spPr>
      </p:pic>
      <p:pic>
        <p:nvPicPr>
          <p:cNvPr id="784" name="Shape 784"/>
          <p:cNvPicPr preferRelativeResize="0"/>
          <p:nvPr/>
        </p:nvPicPr>
        <p:blipFill rotWithShape="1">
          <a:blip r:embed="rId3">
            <a:alphaModFix/>
          </a:blip>
          <a:srcRect/>
          <a:stretch/>
        </p:blipFill>
        <p:spPr>
          <a:xfrm>
            <a:off x="5098194" y="5339844"/>
            <a:ext cx="580087" cy="580087"/>
          </a:xfrm>
          <a:prstGeom prst="rect">
            <a:avLst/>
          </a:prstGeom>
          <a:noFill/>
          <a:ln>
            <a:noFill/>
          </a:ln>
        </p:spPr>
      </p:pic>
      <p:sp>
        <p:nvSpPr>
          <p:cNvPr id="785" name="Shape 785"/>
          <p:cNvSpPr txBox="1"/>
          <p:nvPr/>
        </p:nvSpPr>
        <p:spPr>
          <a:xfrm>
            <a:off x="4396564" y="5852014"/>
            <a:ext cx="212564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1800">
                <a:solidFill>
                  <a:schemeClr val="dk1"/>
                </a:solidFill>
                <a:latin typeface="Cambria"/>
                <a:ea typeface="Cambria"/>
                <a:cs typeface="Cambria"/>
                <a:sym typeface="Cambria"/>
              </a:rPr>
              <a:t>Twits about politics</a:t>
            </a:r>
          </a:p>
        </p:txBody>
      </p:sp>
      <p:sp>
        <p:nvSpPr>
          <p:cNvPr id="786" name="Shape 786"/>
          <p:cNvSpPr txBox="1"/>
          <p:nvPr/>
        </p:nvSpPr>
        <p:spPr>
          <a:xfrm>
            <a:off x="4411003" y="4072930"/>
            <a:ext cx="2037481"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1800">
                <a:solidFill>
                  <a:schemeClr val="dk1"/>
                </a:solidFill>
                <a:latin typeface="Cambria"/>
                <a:ea typeface="Cambria"/>
                <a:cs typeface="Cambria"/>
                <a:sym typeface="Cambria"/>
              </a:rPr>
              <a:t>Twits about soccer</a:t>
            </a:r>
          </a:p>
        </p:txBody>
      </p:sp>
      <p:cxnSp>
        <p:nvCxnSpPr>
          <p:cNvPr id="787" name="Shape 787"/>
          <p:cNvCxnSpPr>
            <a:stCxn id="771" idx="3"/>
            <a:endCxn id="784" idx="1"/>
          </p:cNvCxnSpPr>
          <p:nvPr/>
        </p:nvCxnSpPr>
        <p:spPr>
          <a:xfrm>
            <a:off x="4100711" y="4675544"/>
            <a:ext cx="997500" cy="954300"/>
          </a:xfrm>
          <a:prstGeom prst="straightConnector1">
            <a:avLst/>
          </a:prstGeom>
          <a:noFill/>
          <a:ln w="9525" cap="flat" cmpd="sng">
            <a:solidFill>
              <a:schemeClr val="accent1"/>
            </a:solidFill>
            <a:prstDash val="solid"/>
            <a:round/>
            <a:headEnd type="none" w="med" len="med"/>
            <a:tailEnd type="triangle" w="lg" len="lg"/>
          </a:ln>
        </p:spPr>
      </p:cxnSp>
      <p:pic>
        <p:nvPicPr>
          <p:cNvPr id="788" name="Shape 788"/>
          <p:cNvPicPr preferRelativeResize="0"/>
          <p:nvPr/>
        </p:nvPicPr>
        <p:blipFill rotWithShape="1">
          <a:blip r:embed="rId3">
            <a:alphaModFix/>
          </a:blip>
          <a:srcRect/>
          <a:stretch/>
        </p:blipFill>
        <p:spPr>
          <a:xfrm>
            <a:off x="7621510" y="3242439"/>
            <a:ext cx="580087" cy="580087"/>
          </a:xfrm>
          <a:prstGeom prst="rect">
            <a:avLst/>
          </a:prstGeom>
          <a:noFill/>
          <a:ln>
            <a:noFill/>
          </a:ln>
        </p:spPr>
      </p:pic>
      <p:pic>
        <p:nvPicPr>
          <p:cNvPr id="789" name="Shape 789"/>
          <p:cNvPicPr preferRelativeResize="0"/>
          <p:nvPr/>
        </p:nvPicPr>
        <p:blipFill rotWithShape="1">
          <a:blip r:embed="rId3">
            <a:alphaModFix/>
          </a:blip>
          <a:srcRect/>
          <a:stretch/>
        </p:blipFill>
        <p:spPr>
          <a:xfrm>
            <a:off x="7621510" y="4352632"/>
            <a:ext cx="580087" cy="580087"/>
          </a:xfrm>
          <a:prstGeom prst="rect">
            <a:avLst/>
          </a:prstGeom>
          <a:noFill/>
          <a:ln>
            <a:noFill/>
          </a:ln>
        </p:spPr>
      </p:pic>
      <p:cxnSp>
        <p:nvCxnSpPr>
          <p:cNvPr id="790" name="Shape 790"/>
          <p:cNvCxnSpPr>
            <a:stCxn id="774" idx="3"/>
            <a:endCxn id="789" idx="1"/>
          </p:cNvCxnSpPr>
          <p:nvPr/>
        </p:nvCxnSpPr>
        <p:spPr>
          <a:xfrm>
            <a:off x="5678281" y="3384577"/>
            <a:ext cx="1943100" cy="1258200"/>
          </a:xfrm>
          <a:prstGeom prst="straightConnector1">
            <a:avLst/>
          </a:prstGeom>
          <a:noFill/>
          <a:ln w="9525" cap="flat" cmpd="sng">
            <a:solidFill>
              <a:schemeClr val="accent1"/>
            </a:solidFill>
            <a:prstDash val="solid"/>
            <a:round/>
            <a:headEnd type="none" w="med" len="med"/>
            <a:tailEnd type="triangle" w="lg" len="lg"/>
          </a:ln>
        </p:spPr>
      </p:cxnSp>
      <p:cxnSp>
        <p:nvCxnSpPr>
          <p:cNvPr id="791" name="Shape 791"/>
          <p:cNvCxnSpPr>
            <a:stCxn id="784" idx="3"/>
            <a:endCxn id="789" idx="1"/>
          </p:cNvCxnSpPr>
          <p:nvPr/>
        </p:nvCxnSpPr>
        <p:spPr>
          <a:xfrm rot="10800000" flipH="1">
            <a:off x="5678281" y="4642588"/>
            <a:ext cx="1943100" cy="987300"/>
          </a:xfrm>
          <a:prstGeom prst="straightConnector1">
            <a:avLst/>
          </a:prstGeom>
          <a:noFill/>
          <a:ln w="9525" cap="flat" cmpd="sng">
            <a:solidFill>
              <a:schemeClr val="accent1"/>
            </a:solidFill>
            <a:prstDash val="solid"/>
            <a:round/>
            <a:headEnd type="none" w="med" len="med"/>
            <a:tailEnd type="triangle" w="lg" len="lg"/>
          </a:ln>
        </p:spPr>
      </p:cxnSp>
      <p:sp>
        <p:nvSpPr>
          <p:cNvPr id="792" name="Shape 792"/>
          <p:cNvSpPr txBox="1"/>
          <p:nvPr/>
        </p:nvSpPr>
        <p:spPr>
          <a:xfrm>
            <a:off x="6940857" y="4951616"/>
            <a:ext cx="2004458"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1800">
                <a:solidFill>
                  <a:schemeClr val="dk1"/>
                </a:solidFill>
                <a:latin typeface="Cambria"/>
                <a:ea typeface="Cambria"/>
                <a:cs typeface="Cambria"/>
                <a:sym typeface="Cambria"/>
              </a:rPr>
              <a:t>Twits about Brexit</a:t>
            </a:r>
          </a:p>
        </p:txBody>
      </p:sp>
      <p:sp>
        <p:nvSpPr>
          <p:cNvPr id="793" name="Shape 793"/>
          <p:cNvSpPr txBox="1"/>
          <p:nvPr/>
        </p:nvSpPr>
        <p:spPr>
          <a:xfrm>
            <a:off x="6633074" y="2821650"/>
            <a:ext cx="2399311"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1800">
                <a:solidFill>
                  <a:schemeClr val="dk1"/>
                </a:solidFill>
                <a:latin typeface="Cambria"/>
                <a:ea typeface="Cambria"/>
                <a:cs typeface="Cambria"/>
                <a:sym typeface="Cambria"/>
              </a:rPr>
              <a:t>Twits about world cup</a:t>
            </a:r>
          </a:p>
        </p:txBody>
      </p:sp>
      <p:cxnSp>
        <p:nvCxnSpPr>
          <p:cNvPr id="794" name="Shape 794"/>
          <p:cNvCxnSpPr>
            <a:stCxn id="783" idx="3"/>
            <a:endCxn id="788" idx="1"/>
          </p:cNvCxnSpPr>
          <p:nvPr/>
        </p:nvCxnSpPr>
        <p:spPr>
          <a:xfrm rot="10800000" flipH="1">
            <a:off x="5678281" y="3532544"/>
            <a:ext cx="1943100" cy="1143000"/>
          </a:xfrm>
          <a:prstGeom prst="straightConnector1">
            <a:avLst/>
          </a:prstGeom>
          <a:noFill/>
          <a:ln w="9525" cap="flat" cmpd="sng">
            <a:solidFill>
              <a:schemeClr val="accent1"/>
            </a:solidFill>
            <a:prstDash val="solid"/>
            <a:round/>
            <a:headEnd type="none" w="med" len="med"/>
            <a:tailEnd type="triangle" w="lg" len="lg"/>
          </a:ln>
        </p:spPr>
      </p:cxnSp>
      <p:pic>
        <p:nvPicPr>
          <p:cNvPr id="795" name="Shape 795"/>
          <p:cNvPicPr preferRelativeResize="0"/>
          <p:nvPr/>
        </p:nvPicPr>
        <p:blipFill rotWithShape="1">
          <a:blip r:embed="rId4">
            <a:alphaModFix/>
          </a:blip>
          <a:srcRect/>
          <a:stretch/>
        </p:blipFill>
        <p:spPr>
          <a:xfrm>
            <a:off x="299815" y="1863084"/>
            <a:ext cx="510525" cy="514350"/>
          </a:xfrm>
          <a:prstGeom prst="rect">
            <a:avLst/>
          </a:prstGeom>
          <a:noFill/>
          <a:ln>
            <a:noFill/>
          </a:ln>
        </p:spPr>
      </p:pic>
      <p:sp>
        <p:nvSpPr>
          <p:cNvPr id="796" name="Shape 796"/>
          <p:cNvSpPr txBox="1"/>
          <p:nvPr/>
        </p:nvSpPr>
        <p:spPr>
          <a:xfrm>
            <a:off x="827408" y="1767927"/>
            <a:ext cx="183736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Spout:</a:t>
            </a:r>
          </a:p>
          <a:p>
            <a:pPr marL="0" marR="0" lvl="0" indent="0" algn="l" rtl="0">
              <a:spcBef>
                <a:spcPts val="0"/>
              </a:spcBef>
              <a:buSzPct val="25000"/>
              <a:buNone/>
            </a:pPr>
            <a:r>
              <a:rPr lang="en-GB" sz="1800">
                <a:solidFill>
                  <a:schemeClr val="dk1"/>
                </a:solidFill>
                <a:latin typeface="Cambria"/>
                <a:ea typeface="Cambria"/>
                <a:cs typeface="Cambria"/>
                <a:sym typeface="Cambria"/>
              </a:rPr>
              <a:t>Source of stream</a:t>
            </a:r>
          </a:p>
          <a:p>
            <a:pPr marL="0" marR="0" lvl="0" indent="0" algn="l" rtl="0">
              <a:spcBef>
                <a:spcPts val="0"/>
              </a:spcBef>
              <a:buSzPct val="25000"/>
              <a:buNone/>
            </a:pPr>
            <a:r>
              <a:rPr lang="en-GB" sz="1800">
                <a:solidFill>
                  <a:schemeClr val="dk1"/>
                </a:solidFill>
                <a:latin typeface="Cambria"/>
                <a:ea typeface="Cambria"/>
                <a:cs typeface="Cambria"/>
                <a:sym typeface="Cambria"/>
              </a:rPr>
              <a:t>Emits tuples</a:t>
            </a:r>
          </a:p>
        </p:txBody>
      </p:sp>
      <p:sp>
        <p:nvSpPr>
          <p:cNvPr id="797" name="Shape 797"/>
          <p:cNvSpPr txBox="1"/>
          <p:nvPr/>
        </p:nvSpPr>
        <p:spPr>
          <a:xfrm>
            <a:off x="809510" y="3689212"/>
            <a:ext cx="2514086"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Bolt:</a:t>
            </a:r>
          </a:p>
          <a:p>
            <a:pPr marL="0" marR="0" lvl="0" indent="0" algn="l" rtl="0">
              <a:spcBef>
                <a:spcPts val="0"/>
              </a:spcBef>
              <a:buSzPct val="25000"/>
              <a:buNone/>
            </a:pPr>
            <a:r>
              <a:rPr lang="en-GB" sz="1800">
                <a:solidFill>
                  <a:schemeClr val="dk1"/>
                </a:solidFill>
                <a:latin typeface="Cambria"/>
                <a:ea typeface="Cambria"/>
                <a:cs typeface="Cambria"/>
                <a:sym typeface="Cambria"/>
              </a:rPr>
              <a:t>Receives tuples</a:t>
            </a:r>
          </a:p>
          <a:p>
            <a:pPr marL="0" marR="0" lvl="0" indent="0" algn="l" rtl="0">
              <a:spcBef>
                <a:spcPts val="0"/>
              </a:spcBef>
              <a:buSzPct val="25000"/>
              <a:buNone/>
            </a:pPr>
            <a:r>
              <a:rPr lang="en-GB" sz="1800">
                <a:solidFill>
                  <a:schemeClr val="dk1"/>
                </a:solidFill>
                <a:latin typeface="Cambria"/>
                <a:ea typeface="Cambria"/>
                <a:cs typeface="Cambria"/>
                <a:sym typeface="Cambria"/>
              </a:rPr>
              <a:t>Performs computation</a:t>
            </a:r>
          </a:p>
          <a:p>
            <a:pPr marL="0" marR="0" lvl="0" indent="0" algn="l" rtl="0">
              <a:spcBef>
                <a:spcPts val="0"/>
              </a:spcBef>
              <a:buSzPct val="25000"/>
              <a:buNone/>
            </a:pPr>
            <a:r>
              <a:rPr lang="en-GB" sz="1800">
                <a:solidFill>
                  <a:schemeClr val="dk1"/>
                </a:solidFill>
                <a:latin typeface="Cambria"/>
                <a:ea typeface="Cambria"/>
                <a:cs typeface="Cambria"/>
                <a:sym typeface="Cambria"/>
              </a:rPr>
              <a:t>Optionally, emits tuples</a:t>
            </a:r>
          </a:p>
        </p:txBody>
      </p:sp>
    </p:spTree>
    <p:extLst>
      <p:ext uri="{BB962C8B-B14F-4D97-AF65-F5344CB8AC3E}">
        <p14:creationId xmlns:p14="http://schemas.microsoft.com/office/powerpoint/2010/main" val="10731982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654567" y="0"/>
            <a:ext cx="7886700" cy="466199"/>
          </a:xfrm>
          <a:prstGeom prst="rect">
            <a:avLst/>
          </a:prstGeom>
        </p:spPr>
        <p:txBody>
          <a:bodyPr lIns="91425" tIns="91425" rIns="91425" bIns="91425" anchor="ctr" anchorCtr="0">
            <a:noAutofit/>
          </a:bodyPr>
          <a:lstStyle/>
          <a:p>
            <a:pPr lvl="0">
              <a:spcBef>
                <a:spcPts val="0"/>
              </a:spcBef>
              <a:buNone/>
            </a:pPr>
            <a:r>
              <a:rPr lang="en-GB" dirty="0"/>
              <a:t>A runtime view on </a:t>
            </a:r>
            <a:r>
              <a:rPr lang="en-GB" dirty="0" err="1"/>
              <a:t>Hadoop</a:t>
            </a:r>
            <a:r>
              <a:rPr lang="en-GB" dirty="0"/>
              <a:t> MapReduce</a:t>
            </a:r>
          </a:p>
        </p:txBody>
      </p:sp>
      <p:pic>
        <p:nvPicPr>
          <p:cNvPr id="803" name="Shape 803"/>
          <p:cNvPicPr preferRelativeResize="0"/>
          <p:nvPr/>
        </p:nvPicPr>
        <p:blipFill>
          <a:blip r:embed="rId3">
            <a:alphaModFix/>
          </a:blip>
          <a:stretch>
            <a:fillRect/>
          </a:stretch>
        </p:blipFill>
        <p:spPr>
          <a:xfrm>
            <a:off x="107354" y="971847"/>
            <a:ext cx="8984810" cy="5873195"/>
          </a:xfrm>
          <a:prstGeom prst="rect">
            <a:avLst/>
          </a:prstGeom>
          <a:noFill/>
          <a:ln>
            <a:noFill/>
          </a:ln>
        </p:spPr>
      </p:pic>
    </p:spTree>
    <p:extLst>
      <p:ext uri="{BB962C8B-B14F-4D97-AF65-F5344CB8AC3E}">
        <p14:creationId xmlns:p14="http://schemas.microsoft.com/office/powerpoint/2010/main" val="42653669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title"/>
          </p:nvPr>
        </p:nvSpPr>
        <p:spPr>
          <a:xfrm>
            <a:off x="550897" y="0"/>
            <a:ext cx="7886700" cy="46609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dirty="0"/>
              <a:t>A runtime view </a:t>
            </a:r>
            <a:r>
              <a:rPr lang="en-GB" dirty="0" smtClean="0"/>
              <a:t>on Apache </a:t>
            </a:r>
            <a:r>
              <a:rPr lang="en-GB" dirty="0"/>
              <a:t>Storm</a:t>
            </a:r>
          </a:p>
        </p:txBody>
      </p:sp>
      <p:sp>
        <p:nvSpPr>
          <p:cNvPr id="809" name="Shape 809"/>
          <p:cNvSpPr txBox="1">
            <a:spLocks noGrp="1"/>
          </p:cNvSpPr>
          <p:nvPr>
            <p:ph type="sldNum" idx="4294967295"/>
          </p:nvPr>
        </p:nvSpPr>
        <p:spPr>
          <a:xfrm>
            <a:off x="6553200" y="6356350"/>
            <a:ext cx="2407787"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200">
                <a:solidFill>
                  <a:srgbClr val="888888"/>
                </a:solidFill>
                <a:latin typeface="Cambria"/>
                <a:ea typeface="Cambria"/>
                <a:cs typeface="Cambria"/>
                <a:sym typeface="Cambria"/>
              </a:rPr>
              <a:t>19</a:t>
            </a:fld>
            <a:endParaRPr lang="en-GB" sz="1200">
              <a:solidFill>
                <a:srgbClr val="888888"/>
              </a:solidFill>
              <a:latin typeface="Cambria"/>
              <a:ea typeface="Cambria"/>
              <a:cs typeface="Cambria"/>
              <a:sym typeface="Cambria"/>
            </a:endParaRPr>
          </a:p>
        </p:txBody>
      </p:sp>
      <p:pic>
        <p:nvPicPr>
          <p:cNvPr id="810" name="Shape 810"/>
          <p:cNvPicPr preferRelativeResize="0"/>
          <p:nvPr/>
        </p:nvPicPr>
        <p:blipFill rotWithShape="1">
          <a:blip r:embed="rId3">
            <a:alphaModFix/>
          </a:blip>
          <a:srcRect/>
          <a:stretch/>
        </p:blipFill>
        <p:spPr>
          <a:xfrm>
            <a:off x="29027" y="1524000"/>
            <a:ext cx="9042399" cy="5181600"/>
          </a:xfrm>
          <a:prstGeom prst="rect">
            <a:avLst/>
          </a:prstGeom>
          <a:noFill/>
          <a:ln>
            <a:noFill/>
          </a:ln>
        </p:spPr>
      </p:pic>
      <p:sp>
        <p:nvSpPr>
          <p:cNvPr id="811" name="Shape 811"/>
          <p:cNvSpPr txBox="1"/>
          <p:nvPr/>
        </p:nvSpPr>
        <p:spPr>
          <a:xfrm>
            <a:off x="2068284" y="1357083"/>
            <a:ext cx="233910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Submits the topology</a:t>
            </a:r>
            <a:br>
              <a:rPr lang="en-GB" sz="1800">
                <a:solidFill>
                  <a:schemeClr val="dk1"/>
                </a:solidFill>
                <a:latin typeface="Cambria"/>
                <a:ea typeface="Cambria"/>
                <a:cs typeface="Cambria"/>
                <a:sym typeface="Cambria"/>
              </a:rPr>
            </a:br>
            <a:r>
              <a:rPr lang="en-GB" sz="1800">
                <a:solidFill>
                  <a:schemeClr val="dk1"/>
                </a:solidFill>
                <a:latin typeface="Cambria"/>
                <a:ea typeface="Cambria"/>
                <a:cs typeface="Cambria"/>
                <a:sym typeface="Cambria"/>
              </a:rPr>
              <a:t>to Nimbus</a:t>
            </a:r>
          </a:p>
        </p:txBody>
      </p:sp>
      <p:cxnSp>
        <p:nvCxnSpPr>
          <p:cNvPr id="812" name="Shape 812"/>
          <p:cNvCxnSpPr/>
          <p:nvPr/>
        </p:nvCxnSpPr>
        <p:spPr>
          <a:xfrm>
            <a:off x="2133600" y="2213428"/>
            <a:ext cx="1233714" cy="0"/>
          </a:xfrm>
          <a:prstGeom prst="straightConnector1">
            <a:avLst/>
          </a:prstGeom>
          <a:noFill/>
          <a:ln w="9525" cap="flat" cmpd="sng">
            <a:solidFill>
              <a:schemeClr val="accent1"/>
            </a:solidFill>
            <a:prstDash val="solid"/>
            <a:round/>
            <a:headEnd type="none" w="med" len="med"/>
            <a:tailEnd type="triangle" w="lg" len="lg"/>
          </a:ln>
        </p:spPr>
      </p:cxnSp>
      <p:cxnSp>
        <p:nvCxnSpPr>
          <p:cNvPr id="813" name="Shape 813"/>
          <p:cNvCxnSpPr/>
          <p:nvPr/>
        </p:nvCxnSpPr>
        <p:spPr>
          <a:xfrm>
            <a:off x="5145314" y="2213428"/>
            <a:ext cx="1233714" cy="0"/>
          </a:xfrm>
          <a:prstGeom prst="straightConnector1">
            <a:avLst/>
          </a:prstGeom>
          <a:noFill/>
          <a:ln w="9525" cap="flat" cmpd="sng">
            <a:solidFill>
              <a:schemeClr val="accent1"/>
            </a:solidFill>
            <a:prstDash val="solid"/>
            <a:round/>
            <a:headEnd type="none" w="med" len="med"/>
            <a:tailEnd type="triangle" w="lg" len="lg"/>
          </a:ln>
        </p:spPr>
      </p:cxnSp>
      <p:sp>
        <p:nvSpPr>
          <p:cNvPr id="814" name="Shape 814"/>
          <p:cNvSpPr txBox="1"/>
          <p:nvPr/>
        </p:nvSpPr>
        <p:spPr>
          <a:xfrm>
            <a:off x="2525004" y="2618566"/>
            <a:ext cx="3070071"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dirty="0">
                <a:solidFill>
                  <a:schemeClr val="dk1"/>
                </a:solidFill>
                <a:latin typeface="Cambria"/>
                <a:ea typeface="Cambria"/>
                <a:cs typeface="Cambria"/>
                <a:sym typeface="Cambria"/>
              </a:rPr>
              <a:t>Calculates the assignments </a:t>
            </a:r>
            <a:br>
              <a:rPr lang="en-GB" sz="1800" dirty="0">
                <a:solidFill>
                  <a:schemeClr val="dk1"/>
                </a:solidFill>
                <a:latin typeface="Cambria"/>
                <a:ea typeface="Cambria"/>
                <a:cs typeface="Cambria"/>
                <a:sym typeface="Cambria"/>
              </a:rPr>
            </a:br>
            <a:r>
              <a:rPr lang="en-GB" sz="1800" dirty="0">
                <a:solidFill>
                  <a:schemeClr val="dk1"/>
                </a:solidFill>
                <a:latin typeface="Cambria"/>
                <a:ea typeface="Cambria"/>
                <a:cs typeface="Cambria"/>
                <a:sym typeface="Cambria"/>
              </a:rPr>
              <a:t>and sends to </a:t>
            </a:r>
            <a:r>
              <a:rPr lang="en-GB" sz="1800" dirty="0" err="1">
                <a:solidFill>
                  <a:schemeClr val="dk1"/>
                </a:solidFill>
                <a:latin typeface="Cambria"/>
                <a:ea typeface="Cambria"/>
                <a:cs typeface="Cambria"/>
                <a:sym typeface="Cambria"/>
              </a:rPr>
              <a:t>ZooKeeper</a:t>
            </a:r>
            <a:endParaRPr lang="en-GB" sz="1800" dirty="0">
              <a:solidFill>
                <a:schemeClr val="dk1"/>
              </a:solidFill>
              <a:latin typeface="Cambria"/>
              <a:ea typeface="Cambria"/>
              <a:cs typeface="Cambria"/>
              <a:sym typeface="Cambria"/>
            </a:endParaRPr>
          </a:p>
        </p:txBody>
      </p:sp>
      <p:cxnSp>
        <p:nvCxnSpPr>
          <p:cNvPr id="815" name="Shape 815"/>
          <p:cNvCxnSpPr/>
          <p:nvPr/>
        </p:nvCxnSpPr>
        <p:spPr>
          <a:xfrm flipH="1">
            <a:off x="1335313" y="2645007"/>
            <a:ext cx="5958116" cy="1535107"/>
          </a:xfrm>
          <a:prstGeom prst="straightConnector1">
            <a:avLst/>
          </a:prstGeom>
          <a:noFill/>
          <a:ln w="9525" cap="flat" cmpd="sng">
            <a:solidFill>
              <a:schemeClr val="accent1"/>
            </a:solidFill>
            <a:prstDash val="solid"/>
            <a:round/>
            <a:headEnd type="none" w="med" len="med"/>
            <a:tailEnd type="triangle" w="lg" len="lg"/>
          </a:ln>
        </p:spPr>
      </p:cxnSp>
      <p:cxnSp>
        <p:nvCxnSpPr>
          <p:cNvPr id="816" name="Shape 816"/>
          <p:cNvCxnSpPr/>
          <p:nvPr/>
        </p:nvCxnSpPr>
        <p:spPr>
          <a:xfrm flipH="1">
            <a:off x="3614056" y="2645007"/>
            <a:ext cx="3679373" cy="1535107"/>
          </a:xfrm>
          <a:prstGeom prst="straightConnector1">
            <a:avLst/>
          </a:prstGeom>
          <a:noFill/>
          <a:ln w="9525" cap="flat" cmpd="sng">
            <a:solidFill>
              <a:schemeClr val="accent1"/>
            </a:solidFill>
            <a:prstDash val="solid"/>
            <a:round/>
            <a:headEnd type="none" w="med" len="med"/>
            <a:tailEnd type="triangle" w="lg" len="lg"/>
          </a:ln>
        </p:spPr>
      </p:cxnSp>
      <p:cxnSp>
        <p:nvCxnSpPr>
          <p:cNvPr id="817" name="Shape 817"/>
          <p:cNvCxnSpPr/>
          <p:nvPr/>
        </p:nvCxnSpPr>
        <p:spPr>
          <a:xfrm flipH="1">
            <a:off x="5892799" y="2645007"/>
            <a:ext cx="1400629" cy="1535107"/>
          </a:xfrm>
          <a:prstGeom prst="straightConnector1">
            <a:avLst/>
          </a:prstGeom>
          <a:noFill/>
          <a:ln w="9525" cap="flat" cmpd="sng">
            <a:solidFill>
              <a:schemeClr val="accent1"/>
            </a:solidFill>
            <a:prstDash val="solid"/>
            <a:round/>
            <a:headEnd type="none" w="med" len="med"/>
            <a:tailEnd type="triangle" w="lg" len="lg"/>
          </a:ln>
        </p:spPr>
      </p:cxnSp>
      <p:cxnSp>
        <p:nvCxnSpPr>
          <p:cNvPr id="818" name="Shape 818"/>
          <p:cNvCxnSpPr/>
          <p:nvPr/>
        </p:nvCxnSpPr>
        <p:spPr>
          <a:xfrm>
            <a:off x="7293429" y="2645007"/>
            <a:ext cx="638626" cy="1469792"/>
          </a:xfrm>
          <a:prstGeom prst="straightConnector1">
            <a:avLst/>
          </a:prstGeom>
          <a:noFill/>
          <a:ln w="9525" cap="flat" cmpd="sng">
            <a:solidFill>
              <a:schemeClr val="accent1"/>
            </a:solidFill>
            <a:prstDash val="solid"/>
            <a:round/>
            <a:headEnd type="none" w="med" len="med"/>
            <a:tailEnd type="triangle" w="lg" len="lg"/>
          </a:ln>
        </p:spPr>
      </p:cxnSp>
      <p:sp>
        <p:nvSpPr>
          <p:cNvPr id="819" name="Shape 819"/>
          <p:cNvSpPr txBox="1"/>
          <p:nvPr/>
        </p:nvSpPr>
        <p:spPr>
          <a:xfrm>
            <a:off x="4785635" y="3334437"/>
            <a:ext cx="4006224"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Sends assignments to Supervisors</a:t>
            </a:r>
            <a:br>
              <a:rPr lang="en-GB" sz="1800">
                <a:solidFill>
                  <a:schemeClr val="dk1"/>
                </a:solidFill>
                <a:latin typeface="Cambria"/>
                <a:ea typeface="Cambria"/>
                <a:cs typeface="Cambria"/>
                <a:sym typeface="Cambria"/>
              </a:rPr>
            </a:br>
            <a:r>
              <a:rPr lang="en-GB" sz="1800">
                <a:solidFill>
                  <a:schemeClr val="dk1"/>
                </a:solidFill>
                <a:latin typeface="Cambria"/>
                <a:ea typeface="Cambria"/>
                <a:cs typeface="Cambria"/>
                <a:sym typeface="Cambria"/>
              </a:rPr>
              <a:t>that download topology from Numbus</a:t>
            </a:r>
          </a:p>
        </p:txBody>
      </p:sp>
      <p:sp>
        <p:nvSpPr>
          <p:cNvPr id="820" name="Shape 820"/>
          <p:cNvSpPr txBox="1"/>
          <p:nvPr/>
        </p:nvSpPr>
        <p:spPr>
          <a:xfrm>
            <a:off x="1875275" y="6334733"/>
            <a:ext cx="5737467"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Supervisors run workers that execute spouts and bolts</a:t>
            </a:r>
          </a:p>
        </p:txBody>
      </p:sp>
    </p:spTree>
    <p:extLst>
      <p:ext uri="{BB962C8B-B14F-4D97-AF65-F5344CB8AC3E}">
        <p14:creationId xmlns:p14="http://schemas.microsoft.com/office/powerpoint/2010/main" val="37138496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Today we talk Big Data &amp; Data-Intensive Design!</a:t>
            </a:r>
            <a:endParaRPr lang="en-CA" dirty="0"/>
          </a:p>
        </p:txBody>
      </p:sp>
      <p:sp>
        <p:nvSpPr>
          <p:cNvPr id="3" name="Content Placeholder 2"/>
          <p:cNvSpPr>
            <a:spLocks noGrp="1"/>
          </p:cNvSpPr>
          <p:nvPr>
            <p:ph idx="1"/>
          </p:nvPr>
        </p:nvSpPr>
        <p:spPr/>
        <p:txBody>
          <a:bodyPr/>
          <a:lstStyle/>
          <a:p>
            <a:r>
              <a:rPr lang="en-CA" dirty="0" smtClean="0"/>
              <a:t>Where does it come from...</a:t>
            </a:r>
          </a:p>
          <a:p>
            <a:r>
              <a:rPr lang="en-CA" dirty="0" smtClean="0"/>
              <a:t>Where does it go...</a:t>
            </a:r>
          </a:p>
          <a:p>
            <a:r>
              <a:rPr lang="en-CA" dirty="0" smtClean="0"/>
              <a:t>How does it do what it does...</a:t>
            </a:r>
          </a:p>
          <a:p>
            <a:r>
              <a:rPr lang="en-CA" dirty="0" smtClean="0"/>
              <a:t>What can we do about it, architecturally!</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a:t>
            </a:fld>
            <a:endParaRPr lang="it-IT" altLang="en-US"/>
          </a:p>
        </p:txBody>
      </p:sp>
    </p:spTree>
    <p:extLst>
      <p:ext uri="{BB962C8B-B14F-4D97-AF65-F5344CB8AC3E}">
        <p14:creationId xmlns:p14="http://schemas.microsoft.com/office/powerpoint/2010/main" val="384563803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107504" y="1196751"/>
            <a:ext cx="8784900" cy="51846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accent1"/>
              </a:buClr>
              <a:buSzPct val="100000"/>
              <a:buFont typeface="Arial"/>
              <a:buNone/>
            </a:pPr>
            <a:endParaRPr sz="2800" b="0" i="0" u="none" strike="noStrike" cap="none">
              <a:solidFill>
                <a:srgbClr val="233D58"/>
              </a:solidFill>
              <a:latin typeface="Candara"/>
              <a:ea typeface="Candara"/>
              <a:cs typeface="Candara"/>
              <a:sym typeface="Candara"/>
            </a:endParaRPr>
          </a:p>
          <a:p>
            <a:pPr marL="228600" marR="0" lvl="0" indent="-228600" algn="l" rtl="0">
              <a:lnSpc>
                <a:spcPct val="90000"/>
              </a:lnSpc>
              <a:spcBef>
                <a:spcPts val="1000"/>
              </a:spcBef>
              <a:spcAft>
                <a:spcPts val="0"/>
              </a:spcAft>
              <a:buClr>
                <a:schemeClr val="accent1"/>
              </a:buClr>
              <a:buSzPct val="100000"/>
              <a:buFont typeface="Arial"/>
              <a:buChar char="•"/>
            </a:pPr>
            <a:r>
              <a:rPr lang="en-GB" sz="2800" b="0" i="0" u="none" strike="noStrike" cap="none">
                <a:solidFill>
                  <a:srgbClr val="233D58"/>
                </a:solidFill>
                <a:latin typeface="Candara"/>
                <a:ea typeface="Candara"/>
                <a:cs typeface="Candara"/>
                <a:sym typeface="Candara"/>
              </a:rPr>
              <a:t>Reliability</a:t>
            </a:r>
          </a:p>
          <a:p>
            <a:pPr marL="228600" marR="0" lvl="0" indent="-228600" algn="l" rtl="0">
              <a:lnSpc>
                <a:spcPct val="90000"/>
              </a:lnSpc>
              <a:spcBef>
                <a:spcPts val="1000"/>
              </a:spcBef>
              <a:spcAft>
                <a:spcPts val="0"/>
              </a:spcAft>
              <a:buClr>
                <a:schemeClr val="accent1"/>
              </a:buClr>
              <a:buSzPct val="100000"/>
              <a:buFont typeface="Arial"/>
              <a:buNone/>
            </a:pPr>
            <a:endParaRPr sz="2800" b="0" i="0" u="none" strike="noStrike" cap="none">
              <a:solidFill>
                <a:srgbClr val="233D58"/>
              </a:solidFill>
              <a:latin typeface="Candara"/>
              <a:ea typeface="Candara"/>
              <a:cs typeface="Candara"/>
              <a:sym typeface="Candara"/>
            </a:endParaRPr>
          </a:p>
          <a:p>
            <a:pPr marL="228600" marR="0" lvl="0" indent="-228600" algn="l" rtl="0">
              <a:lnSpc>
                <a:spcPct val="90000"/>
              </a:lnSpc>
              <a:spcBef>
                <a:spcPts val="1000"/>
              </a:spcBef>
              <a:spcAft>
                <a:spcPts val="0"/>
              </a:spcAft>
              <a:buClr>
                <a:schemeClr val="accent1"/>
              </a:buClr>
              <a:buSzPct val="100000"/>
              <a:buFont typeface="Arial"/>
              <a:buNone/>
            </a:pPr>
            <a:endParaRPr sz="2400" b="0" i="0" u="none" strike="noStrike" cap="none">
              <a:solidFill>
                <a:srgbClr val="233D58"/>
              </a:solidFill>
              <a:latin typeface="Candara"/>
              <a:ea typeface="Candara"/>
              <a:cs typeface="Candara"/>
              <a:sym typeface="Candara"/>
            </a:endParaRPr>
          </a:p>
          <a:p>
            <a:pPr marL="228600" marR="0" lvl="0" indent="-228600" algn="l" rtl="0">
              <a:lnSpc>
                <a:spcPct val="90000"/>
              </a:lnSpc>
              <a:spcBef>
                <a:spcPts val="1000"/>
              </a:spcBef>
              <a:spcAft>
                <a:spcPts val="0"/>
              </a:spcAft>
              <a:buClr>
                <a:schemeClr val="accent1"/>
              </a:buClr>
              <a:buSzPct val="100000"/>
              <a:buFont typeface="Arial"/>
              <a:buChar char="•"/>
            </a:pPr>
            <a:r>
              <a:rPr lang="en-GB" sz="2800" b="0" i="0" u="none" strike="noStrike" cap="none">
                <a:solidFill>
                  <a:srgbClr val="233D58"/>
                </a:solidFill>
                <a:latin typeface="Candara"/>
                <a:ea typeface="Candara"/>
                <a:cs typeface="Candara"/>
                <a:sym typeface="Candara"/>
              </a:rPr>
              <a:t>Efficiency</a:t>
            </a:r>
          </a:p>
          <a:p>
            <a:pPr marL="0" marR="0" lvl="0" indent="0" algn="l" rtl="0">
              <a:lnSpc>
                <a:spcPct val="90000"/>
              </a:lnSpc>
              <a:spcBef>
                <a:spcPts val="1000"/>
              </a:spcBef>
              <a:spcAft>
                <a:spcPts val="0"/>
              </a:spcAft>
              <a:buClr>
                <a:schemeClr val="accent1"/>
              </a:buClr>
              <a:buSzPct val="25000"/>
              <a:buFont typeface="Arial"/>
              <a:buNone/>
            </a:pPr>
            <a:r>
              <a:rPr lang="en-GB" sz="2800" b="0" i="0" u="none" strike="noStrike" cap="none">
                <a:solidFill>
                  <a:srgbClr val="233D58"/>
                </a:solidFill>
                <a:latin typeface="Candara"/>
                <a:ea typeface="Candara"/>
                <a:cs typeface="Candara"/>
                <a:sym typeface="Candara"/>
              </a:rPr>
              <a:t/>
            </a:r>
            <a:br>
              <a:rPr lang="en-GB" sz="2800" b="0" i="0" u="none" strike="noStrike" cap="none">
                <a:solidFill>
                  <a:srgbClr val="233D58"/>
                </a:solidFill>
                <a:latin typeface="Candara"/>
                <a:ea typeface="Candara"/>
                <a:cs typeface="Candara"/>
                <a:sym typeface="Candara"/>
              </a:rPr>
            </a:br>
            <a:endParaRPr lang="en-GB" sz="2800" b="0" i="0" u="none" strike="noStrike" cap="none">
              <a:solidFill>
                <a:srgbClr val="233D58"/>
              </a:solidFill>
              <a:latin typeface="Candara"/>
              <a:ea typeface="Candara"/>
              <a:cs typeface="Candara"/>
              <a:sym typeface="Candara"/>
            </a:endParaRPr>
          </a:p>
          <a:p>
            <a:pPr marL="228600" marR="0" lvl="0" indent="-228600" algn="l" rtl="0">
              <a:lnSpc>
                <a:spcPct val="90000"/>
              </a:lnSpc>
              <a:spcBef>
                <a:spcPts val="1000"/>
              </a:spcBef>
              <a:spcAft>
                <a:spcPts val="0"/>
              </a:spcAft>
              <a:buClr>
                <a:schemeClr val="accent1"/>
              </a:buClr>
              <a:buSzPct val="100000"/>
              <a:buFont typeface="Arial"/>
              <a:buChar char="•"/>
            </a:pPr>
            <a:r>
              <a:rPr lang="en-GB" sz="2800" b="0" i="0" u="none" strike="noStrike" cap="none">
                <a:solidFill>
                  <a:srgbClr val="233D58"/>
                </a:solidFill>
                <a:latin typeface="Candara"/>
                <a:ea typeface="Candara"/>
                <a:cs typeface="Candara"/>
                <a:sym typeface="Candara"/>
              </a:rPr>
              <a:t>Correctness</a:t>
            </a:r>
          </a:p>
          <a:p>
            <a:pPr marL="685800" marR="0" lvl="1" indent="-228600" algn="l" rtl="0">
              <a:lnSpc>
                <a:spcPct val="90000"/>
              </a:lnSpc>
              <a:spcBef>
                <a:spcPts val="500"/>
              </a:spcBef>
              <a:spcAft>
                <a:spcPts val="0"/>
              </a:spcAft>
              <a:buClr>
                <a:srgbClr val="EE344B"/>
              </a:buClr>
              <a:buSzPct val="100000"/>
              <a:buFont typeface="Noto Sans Symbols"/>
              <a:buNone/>
            </a:pPr>
            <a:endParaRPr sz="2400" b="0" i="0" u="none" strike="noStrike" cap="none">
              <a:solidFill>
                <a:schemeClr val="dk1"/>
              </a:solidFill>
              <a:latin typeface="Cambria"/>
              <a:ea typeface="Cambria"/>
              <a:cs typeface="Cambria"/>
              <a:sym typeface="Cambria"/>
            </a:endParaRPr>
          </a:p>
          <a:p>
            <a:pPr marL="685800" marR="0" lvl="1" indent="-228600" algn="l" rtl="0">
              <a:lnSpc>
                <a:spcPct val="90000"/>
              </a:lnSpc>
              <a:spcBef>
                <a:spcPts val="500"/>
              </a:spcBef>
              <a:spcAft>
                <a:spcPts val="0"/>
              </a:spcAft>
              <a:buClr>
                <a:srgbClr val="EE344B"/>
              </a:buClr>
              <a:buSzPct val="25000"/>
              <a:buFont typeface="Noto Sans Symbols"/>
              <a:buNone/>
            </a:pPr>
            <a:endParaRPr sz="2400" b="0" i="0" u="none" strike="noStrike" cap="none">
              <a:solidFill>
                <a:schemeClr val="dk1"/>
              </a:solidFill>
              <a:latin typeface="Cambria"/>
              <a:ea typeface="Cambria"/>
              <a:cs typeface="Cambria"/>
              <a:sym typeface="Cambria"/>
            </a:endParaRPr>
          </a:p>
          <a:p>
            <a:pPr marL="228600" marR="0" lvl="0" indent="-228600" algn="l" rtl="0">
              <a:lnSpc>
                <a:spcPct val="90000"/>
              </a:lnSpc>
              <a:spcBef>
                <a:spcPts val="1000"/>
              </a:spcBef>
              <a:buClr>
                <a:schemeClr val="accent1"/>
              </a:buClr>
              <a:buSzPct val="100000"/>
              <a:buFont typeface="Arial"/>
              <a:buNone/>
            </a:pPr>
            <a:endParaRPr sz="2800" b="0" i="0" u="none" strike="noStrike" cap="none">
              <a:solidFill>
                <a:srgbClr val="233D58"/>
              </a:solidFill>
              <a:latin typeface="Candara"/>
              <a:ea typeface="Candara"/>
              <a:cs typeface="Candara"/>
              <a:sym typeface="Candara"/>
            </a:endParaRPr>
          </a:p>
        </p:txBody>
      </p:sp>
      <p:sp>
        <p:nvSpPr>
          <p:cNvPr id="826" name="Shape 826"/>
          <p:cNvSpPr txBox="1">
            <a:spLocks noGrp="1"/>
          </p:cNvSpPr>
          <p:nvPr>
            <p:ph type="title"/>
          </p:nvPr>
        </p:nvSpPr>
        <p:spPr>
          <a:xfrm>
            <a:off x="645050" y="420700"/>
            <a:ext cx="7407300" cy="8382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a:t>DIA needs for quality</a:t>
            </a:r>
          </a:p>
        </p:txBody>
      </p:sp>
      <p:sp>
        <p:nvSpPr>
          <p:cNvPr id="827" name="Shape 827"/>
          <p:cNvSpPr txBox="1">
            <a:spLocks noGrp="1"/>
          </p:cNvSpPr>
          <p:nvPr>
            <p:ph type="sldNum" idx="4294967295"/>
          </p:nvPr>
        </p:nvSpPr>
        <p:spPr>
          <a:xfrm>
            <a:off x="4089400" y="6337300"/>
            <a:ext cx="965100"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200">
                <a:solidFill>
                  <a:srgbClr val="888888"/>
                </a:solidFill>
                <a:latin typeface="Cambria"/>
                <a:ea typeface="Cambria"/>
                <a:cs typeface="Cambria"/>
                <a:sym typeface="Cambria"/>
              </a:rPr>
              <a:t>20</a:t>
            </a:fld>
            <a:endParaRPr lang="en-GB" sz="1200">
              <a:solidFill>
                <a:srgbClr val="888888"/>
              </a:solidFill>
              <a:latin typeface="Cambria"/>
              <a:ea typeface="Cambria"/>
              <a:cs typeface="Cambria"/>
              <a:sym typeface="Cambria"/>
            </a:endParaRPr>
          </a:p>
        </p:txBody>
      </p:sp>
      <p:sp>
        <p:nvSpPr>
          <p:cNvPr id="828" name="Shape 828"/>
          <p:cNvSpPr/>
          <p:nvPr/>
        </p:nvSpPr>
        <p:spPr>
          <a:xfrm>
            <a:off x="2555775" y="2924943"/>
            <a:ext cx="504000" cy="1440300"/>
          </a:xfrm>
          <a:prstGeom prst="rightBrace">
            <a:avLst>
              <a:gd name="adj1" fmla="val 8333"/>
              <a:gd name="adj2" fmla="val 50000"/>
            </a:avLst>
          </a:prstGeom>
          <a:noFill/>
          <a:ln w="15225" cap="flat" cmpd="sng">
            <a:solidFill>
              <a:srgbClr val="CC0000">
                <a:alpha val="24705"/>
              </a:srgbClr>
            </a:solidFill>
            <a:prstDash val="solid"/>
            <a:round/>
            <a:headEnd type="none" w="med" len="med"/>
            <a:tailEnd type="none" w="med" len="med"/>
          </a:ln>
          <a:effectLst>
            <a:outerShdw blurRad="50799" dist="42923" dir="5400000" rotWithShape="0">
              <a:srgbClr val="000000">
                <a:alpha val="40000"/>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Cambria"/>
              <a:ea typeface="Cambria"/>
              <a:cs typeface="Cambria"/>
              <a:sym typeface="Cambria"/>
            </a:endParaRPr>
          </a:p>
        </p:txBody>
      </p:sp>
      <p:sp>
        <p:nvSpPr>
          <p:cNvPr id="829" name="Shape 829"/>
          <p:cNvSpPr/>
          <p:nvPr/>
        </p:nvSpPr>
        <p:spPr>
          <a:xfrm>
            <a:off x="2555775" y="1340767"/>
            <a:ext cx="504000" cy="1440300"/>
          </a:xfrm>
          <a:prstGeom prst="rightBrace">
            <a:avLst>
              <a:gd name="adj1" fmla="val 8333"/>
              <a:gd name="adj2" fmla="val 50000"/>
            </a:avLst>
          </a:prstGeom>
          <a:noFill/>
          <a:ln w="15225" cap="flat" cmpd="sng">
            <a:solidFill>
              <a:srgbClr val="FFC000"/>
            </a:solidFill>
            <a:prstDash val="solid"/>
            <a:round/>
            <a:headEnd type="none" w="med" len="med"/>
            <a:tailEnd type="none" w="med" len="med"/>
          </a:ln>
          <a:effectLst>
            <a:outerShdw blurRad="50799" dist="42923" dir="5400000" rotWithShape="0">
              <a:srgbClr val="000000">
                <a:alpha val="40000"/>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Cambria"/>
              <a:ea typeface="Cambria"/>
              <a:cs typeface="Cambria"/>
              <a:sym typeface="Cambria"/>
            </a:endParaRPr>
          </a:p>
        </p:txBody>
      </p:sp>
      <p:sp>
        <p:nvSpPr>
          <p:cNvPr id="830" name="Shape 830"/>
          <p:cNvSpPr/>
          <p:nvPr/>
        </p:nvSpPr>
        <p:spPr>
          <a:xfrm>
            <a:off x="2555775" y="4581128"/>
            <a:ext cx="504000" cy="1440300"/>
          </a:xfrm>
          <a:prstGeom prst="rightBrace">
            <a:avLst>
              <a:gd name="adj1" fmla="val 8333"/>
              <a:gd name="adj2" fmla="val 50000"/>
            </a:avLst>
          </a:prstGeom>
          <a:noFill/>
          <a:ln w="15225" cap="flat" cmpd="sng">
            <a:solidFill>
              <a:srgbClr val="FF0000"/>
            </a:solidFill>
            <a:prstDash val="solid"/>
            <a:round/>
            <a:headEnd type="none" w="med" len="med"/>
            <a:tailEnd type="none" w="med" len="med"/>
          </a:ln>
          <a:effectLst>
            <a:outerShdw blurRad="50799" dist="42923" dir="5400000" rotWithShape="0">
              <a:srgbClr val="000000">
                <a:alpha val="40000"/>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Cambria"/>
              <a:ea typeface="Cambria"/>
              <a:cs typeface="Cambria"/>
              <a:sym typeface="Cambria"/>
            </a:endParaRPr>
          </a:p>
        </p:txBody>
      </p:sp>
      <p:sp>
        <p:nvSpPr>
          <p:cNvPr id="831" name="Shape 831"/>
          <p:cNvSpPr txBox="1"/>
          <p:nvPr/>
        </p:nvSpPr>
        <p:spPr>
          <a:xfrm>
            <a:off x="2807108" y="1556791"/>
            <a:ext cx="4464600" cy="1296000"/>
          </a:xfrm>
          <a:prstGeom prst="rect">
            <a:avLst/>
          </a:prstGeom>
          <a:noFill/>
          <a:ln>
            <a:noFill/>
          </a:ln>
        </p:spPr>
        <p:txBody>
          <a:bodyPr lIns="91425" tIns="45700" rIns="91425" bIns="45700" anchor="t" anchorCtr="0">
            <a:noAutofit/>
          </a:bodyPr>
          <a:lstStyle/>
          <a:p>
            <a:pPr marL="742950" marR="0" lvl="1" indent="-285750" algn="l" rtl="0">
              <a:lnSpc>
                <a:spcPct val="100000"/>
              </a:lnSpc>
              <a:spcBef>
                <a:spcPts val="0"/>
              </a:spcBef>
              <a:spcAft>
                <a:spcPts val="0"/>
              </a:spcAft>
              <a:buClr>
                <a:srgbClr val="002060"/>
              </a:buClr>
              <a:buSzPct val="100000"/>
              <a:buFont typeface="Noto Sans Symbols"/>
              <a:buChar char="▪"/>
            </a:pPr>
            <a:r>
              <a:rPr lang="en-GB" sz="2800" b="0" i="0" u="none" strike="noStrike" cap="none">
                <a:solidFill>
                  <a:srgbClr val="002060"/>
                </a:solidFill>
                <a:latin typeface="Cambria"/>
                <a:ea typeface="Cambria"/>
                <a:cs typeface="Cambria"/>
                <a:sym typeface="Cambria"/>
              </a:rPr>
              <a:t>Availability</a:t>
            </a:r>
          </a:p>
          <a:p>
            <a:pPr marL="742950" marR="0" lvl="1" indent="-285750" algn="l" rtl="0">
              <a:lnSpc>
                <a:spcPct val="100000"/>
              </a:lnSpc>
              <a:spcBef>
                <a:spcPts val="560"/>
              </a:spcBef>
              <a:spcAft>
                <a:spcPts val="0"/>
              </a:spcAft>
              <a:buClr>
                <a:srgbClr val="002060"/>
              </a:buClr>
              <a:buSzPct val="100000"/>
              <a:buFont typeface="Noto Sans Symbols"/>
              <a:buChar char="▪"/>
            </a:pPr>
            <a:r>
              <a:rPr lang="en-GB" sz="2800" b="0" i="0" u="none" strike="noStrike" cap="none">
                <a:solidFill>
                  <a:srgbClr val="002060"/>
                </a:solidFill>
                <a:latin typeface="Cambria"/>
                <a:ea typeface="Cambria"/>
                <a:cs typeface="Cambria"/>
                <a:sym typeface="Cambria"/>
              </a:rPr>
              <a:t>Fault-tolerance</a:t>
            </a:r>
          </a:p>
          <a:p>
            <a:pPr marL="742950" marR="0" lvl="1" indent="-285750" algn="l" rtl="0">
              <a:lnSpc>
                <a:spcPct val="100000"/>
              </a:lnSpc>
              <a:spcBef>
                <a:spcPts val="560"/>
              </a:spcBef>
              <a:spcAft>
                <a:spcPts val="0"/>
              </a:spcAft>
              <a:buClr>
                <a:schemeClr val="dk1"/>
              </a:buClr>
              <a:buFont typeface="Courier New"/>
              <a:buNone/>
            </a:pPr>
            <a:endParaRPr sz="2800" b="0" i="0" u="none" strike="noStrike" cap="none">
              <a:solidFill>
                <a:srgbClr val="002060"/>
              </a:solidFill>
              <a:latin typeface="Cambria"/>
              <a:ea typeface="Cambria"/>
              <a:cs typeface="Cambria"/>
              <a:sym typeface="Cambria"/>
            </a:endParaRPr>
          </a:p>
          <a:p>
            <a:pPr marL="742950" marR="0" lvl="1" indent="-285750" algn="l" rtl="0">
              <a:lnSpc>
                <a:spcPct val="100000"/>
              </a:lnSpc>
              <a:spcBef>
                <a:spcPts val="560"/>
              </a:spcBef>
              <a:spcAft>
                <a:spcPts val="0"/>
              </a:spcAft>
              <a:buClr>
                <a:schemeClr val="dk1"/>
              </a:buClr>
              <a:buFont typeface="Courier New"/>
              <a:buNone/>
            </a:pPr>
            <a:endParaRPr sz="2800" b="0" i="0" u="none" strike="noStrike" cap="none">
              <a:solidFill>
                <a:srgbClr val="002060"/>
              </a:solidFill>
              <a:latin typeface="Cambria"/>
              <a:ea typeface="Cambria"/>
              <a:cs typeface="Cambria"/>
              <a:sym typeface="Cambria"/>
            </a:endParaRPr>
          </a:p>
          <a:p>
            <a:pPr marL="342900" marR="0" lvl="0" indent="-342900" algn="l" rtl="0">
              <a:lnSpc>
                <a:spcPct val="100000"/>
              </a:lnSpc>
              <a:spcBef>
                <a:spcPts val="640"/>
              </a:spcBef>
              <a:spcAft>
                <a:spcPts val="0"/>
              </a:spcAft>
              <a:buClr>
                <a:schemeClr val="dk1"/>
              </a:buClr>
              <a:buFont typeface="Courier New"/>
              <a:buNone/>
            </a:pPr>
            <a:endParaRPr sz="3200" b="0" i="0" u="none" strike="noStrike" cap="none">
              <a:solidFill>
                <a:srgbClr val="002060"/>
              </a:solidFill>
              <a:latin typeface="Cambria"/>
              <a:ea typeface="Cambria"/>
              <a:cs typeface="Cambria"/>
              <a:sym typeface="Cambria"/>
            </a:endParaRPr>
          </a:p>
        </p:txBody>
      </p:sp>
      <p:sp>
        <p:nvSpPr>
          <p:cNvPr id="832" name="Shape 832"/>
          <p:cNvSpPr txBox="1"/>
          <p:nvPr/>
        </p:nvSpPr>
        <p:spPr>
          <a:xfrm>
            <a:off x="2789222" y="2753543"/>
            <a:ext cx="4464600" cy="2115600"/>
          </a:xfrm>
          <a:prstGeom prst="rect">
            <a:avLst/>
          </a:prstGeom>
          <a:noFill/>
          <a:ln>
            <a:noFill/>
          </a:ln>
        </p:spPr>
        <p:txBody>
          <a:bodyPr lIns="91425" tIns="45700" rIns="91425" bIns="45700" anchor="t" anchorCtr="0">
            <a:noAutofit/>
          </a:bodyPr>
          <a:lstStyle/>
          <a:p>
            <a:pPr marL="742950" marR="0" lvl="1" indent="-285750" algn="l" rtl="0">
              <a:lnSpc>
                <a:spcPct val="100000"/>
              </a:lnSpc>
              <a:spcBef>
                <a:spcPts val="0"/>
              </a:spcBef>
              <a:spcAft>
                <a:spcPts val="0"/>
              </a:spcAft>
              <a:buNone/>
            </a:pPr>
            <a:endParaRPr sz="1800" b="0" i="0" u="none" strike="noStrike" cap="none">
              <a:solidFill>
                <a:srgbClr val="002060"/>
              </a:solidFill>
              <a:latin typeface="Cambria"/>
              <a:ea typeface="Cambria"/>
              <a:cs typeface="Cambria"/>
              <a:sym typeface="Cambria"/>
            </a:endParaRPr>
          </a:p>
          <a:p>
            <a:pPr marL="742950" marR="0" lvl="1" indent="-285750" algn="l" rtl="0">
              <a:lnSpc>
                <a:spcPct val="100000"/>
              </a:lnSpc>
              <a:spcBef>
                <a:spcPts val="560"/>
              </a:spcBef>
              <a:spcAft>
                <a:spcPts val="0"/>
              </a:spcAft>
              <a:buClr>
                <a:srgbClr val="002060"/>
              </a:buClr>
              <a:buSzPct val="100000"/>
              <a:buFont typeface="Noto Sans Symbols"/>
              <a:buChar char="▪"/>
            </a:pPr>
            <a:r>
              <a:rPr lang="en-GB" sz="2800" b="0" i="0" u="none" strike="noStrike" cap="none">
                <a:solidFill>
                  <a:srgbClr val="002060"/>
                </a:solidFill>
                <a:latin typeface="Cambria"/>
                <a:ea typeface="Cambria"/>
                <a:cs typeface="Cambria"/>
                <a:sym typeface="Cambria"/>
              </a:rPr>
              <a:t>Performance</a:t>
            </a:r>
          </a:p>
          <a:p>
            <a:pPr marL="742950" marR="0" lvl="1" indent="-285750" algn="l" rtl="0">
              <a:lnSpc>
                <a:spcPct val="100000"/>
              </a:lnSpc>
              <a:spcBef>
                <a:spcPts val="560"/>
              </a:spcBef>
              <a:spcAft>
                <a:spcPts val="0"/>
              </a:spcAft>
              <a:buClr>
                <a:srgbClr val="002060"/>
              </a:buClr>
              <a:buSzPct val="100000"/>
              <a:buFont typeface="Noto Sans Symbols"/>
              <a:buChar char="▪"/>
            </a:pPr>
            <a:r>
              <a:rPr lang="en-GB" sz="2800" b="0" i="0" u="none" strike="noStrike" cap="none">
                <a:solidFill>
                  <a:srgbClr val="002060"/>
                </a:solidFill>
                <a:latin typeface="Cambria"/>
                <a:ea typeface="Cambria"/>
                <a:cs typeface="Cambria"/>
                <a:sym typeface="Cambria"/>
              </a:rPr>
              <a:t>Costs</a:t>
            </a:r>
          </a:p>
        </p:txBody>
      </p:sp>
      <p:sp>
        <p:nvSpPr>
          <p:cNvPr id="833" name="Shape 833"/>
          <p:cNvSpPr txBox="1"/>
          <p:nvPr/>
        </p:nvSpPr>
        <p:spPr>
          <a:xfrm>
            <a:off x="2771800" y="4099382"/>
            <a:ext cx="5694300" cy="2072100"/>
          </a:xfrm>
          <a:prstGeom prst="rect">
            <a:avLst/>
          </a:prstGeom>
          <a:noFill/>
          <a:ln>
            <a:noFill/>
          </a:ln>
        </p:spPr>
        <p:txBody>
          <a:bodyPr lIns="91425" tIns="45700" rIns="91425" bIns="45700" anchor="t" anchorCtr="0">
            <a:noAutofit/>
          </a:bodyPr>
          <a:lstStyle/>
          <a:p>
            <a:pPr marL="742950" marR="0" lvl="1" indent="-285750" algn="l" rtl="0">
              <a:lnSpc>
                <a:spcPct val="100000"/>
              </a:lnSpc>
              <a:spcBef>
                <a:spcPts val="0"/>
              </a:spcBef>
              <a:spcAft>
                <a:spcPts val="0"/>
              </a:spcAft>
              <a:buNone/>
            </a:pPr>
            <a:endParaRPr sz="1800" b="0" i="0" u="none" strike="noStrike" cap="none">
              <a:solidFill>
                <a:srgbClr val="002060"/>
              </a:solidFill>
              <a:latin typeface="Cambria"/>
              <a:ea typeface="Cambria"/>
              <a:cs typeface="Cambria"/>
              <a:sym typeface="Cambria"/>
            </a:endParaRPr>
          </a:p>
          <a:p>
            <a:pPr marL="742950" marR="0" lvl="1" indent="-285750" algn="l" rtl="0">
              <a:lnSpc>
                <a:spcPct val="100000"/>
              </a:lnSpc>
              <a:spcBef>
                <a:spcPts val="560"/>
              </a:spcBef>
              <a:spcAft>
                <a:spcPts val="0"/>
              </a:spcAft>
              <a:buClr>
                <a:srgbClr val="002060"/>
              </a:buClr>
              <a:buSzPct val="100000"/>
              <a:buFont typeface="Noto Sans Symbols"/>
              <a:buChar char="▪"/>
            </a:pPr>
            <a:r>
              <a:rPr lang="en-GB" sz="2800" b="0" i="0" u="none" strike="noStrike" cap="none">
                <a:solidFill>
                  <a:srgbClr val="002060"/>
                </a:solidFill>
                <a:latin typeface="Cambria"/>
                <a:ea typeface="Cambria"/>
                <a:cs typeface="Cambria"/>
                <a:sym typeface="Cambria"/>
              </a:rPr>
              <a:t>Privacy</a:t>
            </a:r>
          </a:p>
          <a:p>
            <a:pPr marL="742950" marR="0" lvl="1" indent="-285750" algn="l" rtl="0">
              <a:lnSpc>
                <a:spcPct val="100000"/>
              </a:lnSpc>
              <a:spcBef>
                <a:spcPts val="560"/>
              </a:spcBef>
              <a:spcAft>
                <a:spcPts val="0"/>
              </a:spcAft>
              <a:buClr>
                <a:srgbClr val="002060"/>
              </a:buClr>
              <a:buSzPct val="100000"/>
              <a:buFont typeface="Noto Sans Symbols"/>
              <a:buChar char="▪"/>
            </a:pPr>
            <a:r>
              <a:rPr lang="en-GB" sz="2800" b="0" i="0" u="none" strike="noStrike" cap="none">
                <a:solidFill>
                  <a:srgbClr val="002060"/>
                </a:solidFill>
                <a:latin typeface="Cambria"/>
                <a:ea typeface="Cambria"/>
                <a:cs typeface="Cambria"/>
                <a:sym typeface="Cambria"/>
              </a:rPr>
              <a:t>Verification metrics</a:t>
            </a:r>
          </a:p>
          <a:p>
            <a:pPr marL="742950" marR="0" lvl="1" indent="-285750" algn="l" rtl="0">
              <a:lnSpc>
                <a:spcPct val="100000"/>
              </a:lnSpc>
              <a:spcBef>
                <a:spcPts val="560"/>
              </a:spcBef>
              <a:spcAft>
                <a:spcPts val="0"/>
              </a:spcAft>
              <a:buClr>
                <a:srgbClr val="002060"/>
              </a:buClr>
              <a:buSzPct val="100000"/>
              <a:buFont typeface="Noto Sans Symbols"/>
              <a:buChar char="▪"/>
            </a:pPr>
            <a:r>
              <a:rPr lang="en-GB" sz="2800" b="0" i="0" u="none" strike="noStrike" cap="none">
                <a:solidFill>
                  <a:srgbClr val="002060"/>
                </a:solidFill>
                <a:latin typeface="Cambria"/>
                <a:ea typeface="Cambria"/>
                <a:cs typeface="Cambria"/>
                <a:sym typeface="Cambria"/>
              </a:rPr>
              <a:t>Anomaly detection metrics</a:t>
            </a:r>
          </a:p>
        </p:txBody>
      </p:sp>
      <p:pic>
        <p:nvPicPr>
          <p:cNvPr id="834" name="Shape 834"/>
          <p:cNvPicPr preferRelativeResize="0"/>
          <p:nvPr/>
        </p:nvPicPr>
        <p:blipFill rotWithShape="1">
          <a:blip r:embed="rId3">
            <a:alphaModFix/>
          </a:blip>
          <a:srcRect/>
          <a:stretch/>
        </p:blipFill>
        <p:spPr>
          <a:xfrm>
            <a:off x="5608869" y="2780927"/>
            <a:ext cx="3534899" cy="2088299"/>
          </a:xfrm>
          <a:prstGeom prst="rect">
            <a:avLst/>
          </a:prstGeom>
          <a:noFill/>
          <a:ln>
            <a:noFill/>
          </a:ln>
        </p:spPr>
      </p:pic>
    </p:spTree>
    <p:extLst>
      <p:ext uri="{BB962C8B-B14F-4D97-AF65-F5344CB8AC3E}">
        <p14:creationId xmlns:p14="http://schemas.microsoft.com/office/powerpoint/2010/main" val="28392654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Bored yet?</a:t>
            </a:r>
            <a:endParaRPr lang="en-US" dirty="0"/>
          </a:p>
        </p:txBody>
      </p:sp>
      <p:sp>
        <p:nvSpPr>
          <p:cNvPr id="3" name="Content Placeholder 2"/>
          <p:cNvSpPr>
            <a:spLocks noGrp="1"/>
          </p:cNvSpPr>
          <p:nvPr>
            <p:ph idx="1"/>
          </p:nvPr>
        </p:nvSpPr>
        <p:spPr/>
        <p:txBody>
          <a:bodyPr/>
          <a:lstStyle/>
          <a:p>
            <a:r>
              <a:rPr lang="en-US" dirty="0" smtClean="0"/>
              <a:t>10 min </a:t>
            </a:r>
            <a:br>
              <a:rPr lang="en-US" dirty="0" smtClean="0"/>
            </a:br>
            <a:r>
              <a:rPr lang="en-US" dirty="0" smtClean="0"/>
              <a:t>Break?</a:t>
            </a:r>
            <a:endParaRPr lang="en-US" dirty="0"/>
          </a:p>
        </p:txBody>
      </p:sp>
      <p:sp>
        <p:nvSpPr>
          <p:cNvPr id="5" name="Slide Number Placeholder 4"/>
          <p:cNvSpPr>
            <a:spLocks noGrp="1"/>
          </p:cNvSpPr>
          <p:nvPr>
            <p:ph type="sldNum" sz="quarter" idx="12"/>
          </p:nvPr>
        </p:nvSpPr>
        <p:spPr/>
        <p:txBody>
          <a:bodyPr/>
          <a:lstStyle/>
          <a:p>
            <a:fld id="{06D1F8CB-7A79-2C44-85CF-E197CAEA5005}" type="slidenum">
              <a:rPr lang="it-IT" smtClean="0"/>
              <a:pPr/>
              <a:t>21</a:t>
            </a:fld>
            <a:endParaRPr lang="it-IT"/>
          </a:p>
        </p:txBody>
      </p:sp>
      <p:pic>
        <p:nvPicPr>
          <p:cNvPr id="6" name="Picture 5"/>
          <p:cNvPicPr>
            <a:picLocks noChangeAspect="1"/>
          </p:cNvPicPr>
          <p:nvPr/>
        </p:nvPicPr>
        <p:blipFill>
          <a:blip r:embed="rId2"/>
          <a:stretch>
            <a:fillRect/>
          </a:stretch>
        </p:blipFill>
        <p:spPr>
          <a:xfrm>
            <a:off x="3849388" y="1187881"/>
            <a:ext cx="3113543" cy="4293096"/>
          </a:xfrm>
          <a:prstGeom prst="rect">
            <a:avLst/>
          </a:prstGeom>
        </p:spPr>
      </p:pic>
      <p:pic>
        <p:nvPicPr>
          <p:cNvPr id="7" name="Picture 6"/>
          <p:cNvPicPr>
            <a:picLocks noChangeAspect="1"/>
          </p:cNvPicPr>
          <p:nvPr/>
        </p:nvPicPr>
        <p:blipFill>
          <a:blip r:embed="rId3"/>
          <a:stretch>
            <a:fillRect/>
          </a:stretch>
        </p:blipFill>
        <p:spPr>
          <a:xfrm>
            <a:off x="974812" y="3801998"/>
            <a:ext cx="3535040" cy="2354337"/>
          </a:xfrm>
          <a:prstGeom prst="rect">
            <a:avLst/>
          </a:prstGeom>
        </p:spPr>
      </p:pic>
    </p:spTree>
    <p:extLst>
      <p:ext uri="{BB962C8B-B14F-4D97-AF65-F5344CB8AC3E}">
        <p14:creationId xmlns:p14="http://schemas.microsoft.com/office/powerpoint/2010/main" val="24617034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Shape 839"/>
          <p:cNvPicPr preferRelativeResize="0"/>
          <p:nvPr/>
        </p:nvPicPr>
        <p:blipFill rotWithShape="1">
          <a:blip r:embed="rId3">
            <a:alphaModFix/>
          </a:blip>
          <a:srcRect/>
          <a:stretch/>
        </p:blipFill>
        <p:spPr>
          <a:xfrm>
            <a:off x="2073593" y="1196751"/>
            <a:ext cx="2263200" cy="1931700"/>
          </a:xfrm>
          <a:prstGeom prst="rect">
            <a:avLst/>
          </a:prstGeom>
          <a:noFill/>
          <a:ln>
            <a:noFill/>
          </a:ln>
        </p:spPr>
      </p:pic>
      <p:sp>
        <p:nvSpPr>
          <p:cNvPr id="840" name="Shape 840"/>
          <p:cNvSpPr txBox="1">
            <a:spLocks noGrp="1"/>
          </p:cNvSpPr>
          <p:nvPr>
            <p:ph type="title"/>
          </p:nvPr>
        </p:nvSpPr>
        <p:spPr>
          <a:xfrm>
            <a:off x="612775" y="344488"/>
            <a:ext cx="6764400" cy="8382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i="0" u="none" strike="noStrike" cap="none" dirty="0" smtClean="0">
                <a:solidFill>
                  <a:srgbClr val="3F6BB4"/>
                </a:solidFill>
                <a:latin typeface="Arial"/>
                <a:ea typeface="Oxygen"/>
                <a:cs typeface="Arial"/>
                <a:sym typeface="Oxygen"/>
              </a:rPr>
              <a:t>DIA Technology Challenges</a:t>
            </a:r>
            <a:endParaRPr lang="en-GB" i="0" u="none" strike="noStrike" cap="none" dirty="0">
              <a:solidFill>
                <a:srgbClr val="3F6BB4"/>
              </a:solidFill>
              <a:latin typeface="Arial"/>
              <a:ea typeface="Oxygen"/>
              <a:cs typeface="Arial"/>
              <a:sym typeface="Oxygen"/>
            </a:endParaRPr>
          </a:p>
        </p:txBody>
      </p:sp>
      <p:pic>
        <p:nvPicPr>
          <p:cNvPr id="841" name="Shape 841" descr="_TAPERAK.GIF (396×299)"/>
          <p:cNvPicPr preferRelativeResize="0"/>
          <p:nvPr/>
        </p:nvPicPr>
        <p:blipFill rotWithShape="1">
          <a:blip r:embed="rId4">
            <a:alphaModFix/>
          </a:blip>
          <a:srcRect/>
          <a:stretch/>
        </p:blipFill>
        <p:spPr>
          <a:xfrm>
            <a:off x="251519" y="1916832"/>
            <a:ext cx="2396400" cy="1809600"/>
          </a:xfrm>
          <a:prstGeom prst="rect">
            <a:avLst/>
          </a:prstGeom>
          <a:noFill/>
          <a:ln>
            <a:noFill/>
          </a:ln>
        </p:spPr>
      </p:pic>
      <p:pic>
        <p:nvPicPr>
          <p:cNvPr id="842" name="Shape 842" descr="http://insidebigdata.com/wp-content/uploads/2014/05/mapreduce-logo.jpg"/>
          <p:cNvPicPr preferRelativeResize="0"/>
          <p:nvPr/>
        </p:nvPicPr>
        <p:blipFill rotWithShape="1">
          <a:blip r:embed="rId5">
            <a:alphaModFix/>
          </a:blip>
          <a:srcRect/>
          <a:stretch/>
        </p:blipFill>
        <p:spPr>
          <a:xfrm>
            <a:off x="5463342" y="2095294"/>
            <a:ext cx="2709000" cy="829500"/>
          </a:xfrm>
          <a:prstGeom prst="rect">
            <a:avLst/>
          </a:prstGeom>
          <a:noFill/>
          <a:ln>
            <a:noFill/>
          </a:ln>
        </p:spPr>
      </p:pic>
      <p:pic>
        <p:nvPicPr>
          <p:cNvPr id="843" name="Shape 843" descr="https://www.mapr.com/sites/default/files/otherpageimages/spark-logo.png"/>
          <p:cNvPicPr preferRelativeResize="0"/>
          <p:nvPr/>
        </p:nvPicPr>
        <p:blipFill rotWithShape="1">
          <a:blip r:embed="rId6">
            <a:alphaModFix/>
          </a:blip>
          <a:srcRect/>
          <a:stretch/>
        </p:blipFill>
        <p:spPr>
          <a:xfrm>
            <a:off x="5052119" y="2924943"/>
            <a:ext cx="1412700" cy="750300"/>
          </a:xfrm>
          <a:prstGeom prst="rect">
            <a:avLst/>
          </a:prstGeom>
          <a:noFill/>
          <a:ln>
            <a:noFill/>
          </a:ln>
        </p:spPr>
      </p:pic>
      <p:sp>
        <p:nvSpPr>
          <p:cNvPr id="844" name="Shape 844"/>
          <p:cNvSpPr txBox="1"/>
          <p:nvPr/>
        </p:nvSpPr>
        <p:spPr>
          <a:xfrm>
            <a:off x="4788023" y="1196751"/>
            <a:ext cx="4536600" cy="720000"/>
          </a:xfrm>
          <a:prstGeom prst="rect">
            <a:avLst/>
          </a:prstGeom>
          <a:noFill/>
          <a:ln>
            <a:noFill/>
          </a:ln>
        </p:spPr>
        <p:txBody>
          <a:bodyPr lIns="91425" tIns="45700" rIns="91425" bIns="45700" anchor="t" anchorCtr="0">
            <a:noAutofit/>
          </a:bodyPr>
          <a:lstStyle/>
          <a:p>
            <a:pPr marL="0" marR="0" lvl="0" indent="0" algn="ctr" rtl="0">
              <a:spcBef>
                <a:spcPts val="0"/>
              </a:spcBef>
              <a:buClr>
                <a:srgbClr val="002060"/>
              </a:buClr>
              <a:buSzPct val="25000"/>
              <a:buFont typeface="Courier New"/>
              <a:buNone/>
            </a:pPr>
            <a:r>
              <a:rPr lang="en-GB" sz="3200">
                <a:solidFill>
                  <a:srgbClr val="002060"/>
                </a:solidFill>
                <a:latin typeface="Cambria"/>
                <a:ea typeface="Cambria"/>
                <a:cs typeface="Cambria"/>
                <a:sym typeface="Cambria"/>
              </a:rPr>
              <a:t>Big Data Analytics</a:t>
            </a:r>
            <a:br>
              <a:rPr lang="en-GB" sz="3200">
                <a:solidFill>
                  <a:srgbClr val="002060"/>
                </a:solidFill>
                <a:latin typeface="Cambria"/>
                <a:ea typeface="Cambria"/>
                <a:cs typeface="Cambria"/>
                <a:sym typeface="Cambria"/>
              </a:rPr>
            </a:br>
            <a:r>
              <a:rPr lang="en-GB" sz="3200">
                <a:solidFill>
                  <a:srgbClr val="002060"/>
                </a:solidFill>
                <a:latin typeface="Cambria"/>
                <a:ea typeface="Cambria"/>
                <a:cs typeface="Cambria"/>
                <a:sym typeface="Cambria"/>
              </a:rPr>
              <a:t>Adoption</a:t>
            </a:r>
          </a:p>
        </p:txBody>
      </p:sp>
      <p:pic>
        <p:nvPicPr>
          <p:cNvPr id="845" name="Shape 845" descr="http://www.datanami.com/wp-content/uploads/2014/03/cloudera_logo.png"/>
          <p:cNvPicPr preferRelativeResize="0"/>
          <p:nvPr/>
        </p:nvPicPr>
        <p:blipFill rotWithShape="1">
          <a:blip r:embed="rId7">
            <a:alphaModFix/>
          </a:blip>
          <a:srcRect/>
          <a:stretch/>
        </p:blipFill>
        <p:spPr>
          <a:xfrm>
            <a:off x="6679057" y="2924943"/>
            <a:ext cx="2033400" cy="540000"/>
          </a:xfrm>
          <a:prstGeom prst="rect">
            <a:avLst/>
          </a:prstGeom>
          <a:noFill/>
          <a:ln>
            <a:noFill/>
          </a:ln>
        </p:spPr>
      </p:pic>
      <p:grpSp>
        <p:nvGrpSpPr>
          <p:cNvPr id="846" name="Shape 846"/>
          <p:cNvGrpSpPr/>
          <p:nvPr/>
        </p:nvGrpSpPr>
        <p:grpSpPr>
          <a:xfrm>
            <a:off x="4511957" y="1196699"/>
            <a:ext cx="275931" cy="5184370"/>
            <a:chOff x="3529582" y="1196751"/>
            <a:chExt cx="1114425" cy="4747592"/>
          </a:xfrm>
        </p:grpSpPr>
        <p:grpSp>
          <p:nvGrpSpPr>
            <p:cNvPr id="847" name="Shape 847"/>
            <p:cNvGrpSpPr/>
            <p:nvPr/>
          </p:nvGrpSpPr>
          <p:grpSpPr>
            <a:xfrm>
              <a:off x="3529582" y="1196751"/>
              <a:ext cx="1114425" cy="2443336"/>
              <a:chOff x="3529582" y="1196751"/>
              <a:chExt cx="1114425" cy="2443336"/>
            </a:xfrm>
          </p:grpSpPr>
          <p:pic>
            <p:nvPicPr>
              <p:cNvPr id="848" name="Shape 848"/>
              <p:cNvPicPr preferRelativeResize="0"/>
              <p:nvPr/>
            </p:nvPicPr>
            <p:blipFill rotWithShape="1">
              <a:blip r:embed="rId8">
                <a:alphaModFix/>
              </a:blip>
              <a:srcRect/>
              <a:stretch/>
            </p:blipFill>
            <p:spPr>
              <a:xfrm>
                <a:off x="3529582" y="1196751"/>
                <a:ext cx="1114425" cy="1219199"/>
              </a:xfrm>
              <a:prstGeom prst="rect">
                <a:avLst/>
              </a:prstGeom>
              <a:noFill/>
              <a:ln>
                <a:noFill/>
              </a:ln>
            </p:spPr>
          </p:pic>
          <p:pic>
            <p:nvPicPr>
              <p:cNvPr id="849" name="Shape 849"/>
              <p:cNvPicPr preferRelativeResize="0"/>
              <p:nvPr/>
            </p:nvPicPr>
            <p:blipFill rotWithShape="1">
              <a:blip r:embed="rId8">
                <a:alphaModFix/>
              </a:blip>
              <a:srcRect/>
              <a:stretch/>
            </p:blipFill>
            <p:spPr>
              <a:xfrm>
                <a:off x="3529582" y="2420888"/>
                <a:ext cx="1114425" cy="1219199"/>
              </a:xfrm>
              <a:prstGeom prst="rect">
                <a:avLst/>
              </a:prstGeom>
              <a:noFill/>
              <a:ln>
                <a:noFill/>
              </a:ln>
            </p:spPr>
          </p:pic>
        </p:grpSp>
        <p:grpSp>
          <p:nvGrpSpPr>
            <p:cNvPr id="850" name="Shape 850"/>
            <p:cNvGrpSpPr/>
            <p:nvPr/>
          </p:nvGrpSpPr>
          <p:grpSpPr>
            <a:xfrm>
              <a:off x="3529582" y="3501008"/>
              <a:ext cx="1114425" cy="2443336"/>
              <a:chOff x="3529582" y="1196751"/>
              <a:chExt cx="1114425" cy="2443336"/>
            </a:xfrm>
          </p:grpSpPr>
          <p:pic>
            <p:nvPicPr>
              <p:cNvPr id="851" name="Shape 851"/>
              <p:cNvPicPr preferRelativeResize="0"/>
              <p:nvPr/>
            </p:nvPicPr>
            <p:blipFill rotWithShape="1">
              <a:blip r:embed="rId8">
                <a:alphaModFix/>
              </a:blip>
              <a:srcRect/>
              <a:stretch/>
            </p:blipFill>
            <p:spPr>
              <a:xfrm>
                <a:off x="3529582" y="1196751"/>
                <a:ext cx="1114425" cy="1219199"/>
              </a:xfrm>
              <a:prstGeom prst="rect">
                <a:avLst/>
              </a:prstGeom>
              <a:noFill/>
              <a:ln>
                <a:noFill/>
              </a:ln>
            </p:spPr>
          </p:pic>
          <p:pic>
            <p:nvPicPr>
              <p:cNvPr id="852" name="Shape 852"/>
              <p:cNvPicPr preferRelativeResize="0"/>
              <p:nvPr/>
            </p:nvPicPr>
            <p:blipFill rotWithShape="1">
              <a:blip r:embed="rId8">
                <a:alphaModFix/>
              </a:blip>
              <a:srcRect/>
              <a:stretch/>
            </p:blipFill>
            <p:spPr>
              <a:xfrm>
                <a:off x="3529582" y="2420888"/>
                <a:ext cx="1114425" cy="1219199"/>
              </a:xfrm>
              <a:prstGeom prst="rect">
                <a:avLst/>
              </a:prstGeom>
              <a:noFill/>
              <a:ln>
                <a:noFill/>
              </a:ln>
            </p:spPr>
          </p:pic>
        </p:grpSp>
      </p:grpSp>
      <p:sp>
        <p:nvSpPr>
          <p:cNvPr id="853" name="Shape 853"/>
          <p:cNvSpPr txBox="1"/>
          <p:nvPr/>
        </p:nvSpPr>
        <p:spPr>
          <a:xfrm>
            <a:off x="539552" y="3774135"/>
            <a:ext cx="4536600" cy="720000"/>
          </a:xfrm>
          <a:prstGeom prst="rect">
            <a:avLst/>
          </a:prstGeom>
          <a:noFill/>
          <a:ln>
            <a:noFill/>
          </a:ln>
        </p:spPr>
        <p:txBody>
          <a:bodyPr lIns="91425" tIns="45700" rIns="91425" bIns="45700" anchor="t" anchorCtr="0">
            <a:noAutofit/>
          </a:bodyPr>
          <a:lstStyle/>
          <a:p>
            <a:pPr marL="0" marR="0" lvl="0" indent="0" algn="l" rtl="0">
              <a:spcBef>
                <a:spcPts val="0"/>
              </a:spcBef>
              <a:buClr>
                <a:srgbClr val="002060"/>
              </a:buClr>
              <a:buSzPct val="25000"/>
              <a:buFont typeface="Courier New"/>
              <a:buNone/>
            </a:pPr>
            <a:r>
              <a:rPr lang="en-GB" sz="3200">
                <a:solidFill>
                  <a:srgbClr val="002060"/>
                </a:solidFill>
                <a:latin typeface="Cambria"/>
                <a:ea typeface="Cambria"/>
                <a:cs typeface="Cambria"/>
                <a:sym typeface="Cambria"/>
              </a:rPr>
              <a:t>Learning curves</a:t>
            </a:r>
          </a:p>
        </p:txBody>
      </p:sp>
      <p:cxnSp>
        <p:nvCxnSpPr>
          <p:cNvPr id="854" name="Shape 854"/>
          <p:cNvCxnSpPr/>
          <p:nvPr/>
        </p:nvCxnSpPr>
        <p:spPr>
          <a:xfrm>
            <a:off x="2483767" y="4350200"/>
            <a:ext cx="1371600" cy="0"/>
          </a:xfrm>
          <a:prstGeom prst="straightConnector1">
            <a:avLst/>
          </a:prstGeom>
          <a:ln>
            <a:headEnd type="none" w="med" len="med"/>
            <a:tailEnd type="triangle" w="lg" len="lg"/>
          </a:ln>
        </p:spPr>
        <p:style>
          <a:lnRef idx="1">
            <a:schemeClr val="accent4"/>
          </a:lnRef>
          <a:fillRef idx="0">
            <a:schemeClr val="accent4"/>
          </a:fillRef>
          <a:effectRef idx="0">
            <a:schemeClr val="accent4"/>
          </a:effectRef>
          <a:fontRef idx="minor">
            <a:schemeClr val="tx1"/>
          </a:fontRef>
        </p:style>
      </p:cxnSp>
      <p:pic>
        <p:nvPicPr>
          <p:cNvPr id="855" name="Shape 855" descr="http://worldartsme.com/images/stop-wrap-clipart-1.jpg"/>
          <p:cNvPicPr preferRelativeResize="0"/>
          <p:nvPr/>
        </p:nvPicPr>
        <p:blipFill rotWithShape="1">
          <a:blip r:embed="rId9">
            <a:alphaModFix/>
          </a:blip>
          <a:srcRect/>
          <a:stretch/>
        </p:blipFill>
        <p:spPr>
          <a:xfrm>
            <a:off x="3893392" y="4134176"/>
            <a:ext cx="390600" cy="418800"/>
          </a:xfrm>
          <a:prstGeom prst="rect">
            <a:avLst/>
          </a:prstGeom>
          <a:noFill/>
          <a:ln>
            <a:noFill/>
          </a:ln>
        </p:spPr>
      </p:pic>
      <p:cxnSp>
        <p:nvCxnSpPr>
          <p:cNvPr id="856" name="Shape 856"/>
          <p:cNvCxnSpPr/>
          <p:nvPr/>
        </p:nvCxnSpPr>
        <p:spPr>
          <a:xfrm>
            <a:off x="2483767" y="5142287"/>
            <a:ext cx="1371600" cy="0"/>
          </a:xfrm>
          <a:prstGeom prst="straightConnector1">
            <a:avLst/>
          </a:prstGeom>
          <a:ln>
            <a:headEnd type="none" w="med" len="med"/>
            <a:tailEnd type="triangle" w="lg" len="lg"/>
          </a:ln>
        </p:spPr>
        <p:style>
          <a:lnRef idx="1">
            <a:schemeClr val="accent4"/>
          </a:lnRef>
          <a:fillRef idx="0">
            <a:schemeClr val="accent4"/>
          </a:fillRef>
          <a:effectRef idx="0">
            <a:schemeClr val="accent4"/>
          </a:effectRef>
          <a:fontRef idx="minor">
            <a:schemeClr val="tx1"/>
          </a:fontRef>
        </p:style>
      </p:cxnSp>
      <p:pic>
        <p:nvPicPr>
          <p:cNvPr id="857" name="Shape 857" descr="http://worldartsme.com/images/stop-wrap-clipart-1.jpg"/>
          <p:cNvPicPr preferRelativeResize="0"/>
          <p:nvPr/>
        </p:nvPicPr>
        <p:blipFill rotWithShape="1">
          <a:blip r:embed="rId9">
            <a:alphaModFix/>
          </a:blip>
          <a:srcRect/>
          <a:stretch/>
        </p:blipFill>
        <p:spPr>
          <a:xfrm>
            <a:off x="3893392" y="4926264"/>
            <a:ext cx="390600" cy="418800"/>
          </a:xfrm>
          <a:prstGeom prst="rect">
            <a:avLst/>
          </a:prstGeom>
          <a:noFill/>
          <a:ln>
            <a:noFill/>
          </a:ln>
        </p:spPr>
      </p:pic>
      <p:sp>
        <p:nvSpPr>
          <p:cNvPr id="858" name="Shape 858"/>
          <p:cNvSpPr txBox="1"/>
          <p:nvPr/>
        </p:nvSpPr>
        <p:spPr>
          <a:xfrm>
            <a:off x="513642" y="4527350"/>
            <a:ext cx="4536600" cy="720000"/>
          </a:xfrm>
          <a:prstGeom prst="rect">
            <a:avLst/>
          </a:prstGeom>
          <a:noFill/>
          <a:ln>
            <a:noFill/>
          </a:ln>
        </p:spPr>
        <p:txBody>
          <a:bodyPr lIns="91425" tIns="45700" rIns="91425" bIns="45700" anchor="t" anchorCtr="0">
            <a:noAutofit/>
          </a:bodyPr>
          <a:lstStyle/>
          <a:p>
            <a:pPr marL="0" marR="0" lvl="0" indent="0" algn="l" rtl="0">
              <a:spcBef>
                <a:spcPts val="0"/>
              </a:spcBef>
              <a:buClr>
                <a:srgbClr val="002060"/>
              </a:buClr>
              <a:buSzPct val="25000"/>
              <a:buFont typeface="Courier New"/>
              <a:buNone/>
            </a:pPr>
            <a:r>
              <a:rPr lang="en-GB" sz="3200" dirty="0">
                <a:solidFill>
                  <a:srgbClr val="002060"/>
                </a:solidFill>
                <a:latin typeface="Cambria"/>
                <a:ea typeface="Cambria"/>
                <a:cs typeface="Cambria"/>
                <a:sym typeface="Cambria"/>
              </a:rPr>
              <a:t>Initial prototype</a:t>
            </a:r>
          </a:p>
        </p:txBody>
      </p:sp>
      <p:sp>
        <p:nvSpPr>
          <p:cNvPr id="859" name="Shape 859" descr="Product"/>
          <p:cNvSpPr/>
          <p:nvPr/>
        </p:nvSpPr>
        <p:spPr>
          <a:xfrm>
            <a:off x="155575" y="-144463"/>
            <a:ext cx="304800" cy="30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860" name="Shape 860" descr="Product"/>
          <p:cNvSpPr/>
          <p:nvPr/>
        </p:nvSpPr>
        <p:spPr>
          <a:xfrm>
            <a:off x="307975" y="7936"/>
            <a:ext cx="304800" cy="30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pic>
        <p:nvPicPr>
          <p:cNvPr id="861" name="Shape 861"/>
          <p:cNvPicPr preferRelativeResize="0"/>
          <p:nvPr/>
        </p:nvPicPr>
        <p:blipFill rotWithShape="1">
          <a:blip r:embed="rId10">
            <a:alphaModFix/>
          </a:blip>
          <a:srcRect/>
          <a:stretch/>
        </p:blipFill>
        <p:spPr>
          <a:xfrm>
            <a:off x="6204546" y="4154016"/>
            <a:ext cx="1234200" cy="1223100"/>
          </a:xfrm>
          <a:prstGeom prst="rect">
            <a:avLst/>
          </a:prstGeom>
          <a:noFill/>
          <a:ln>
            <a:noFill/>
          </a:ln>
        </p:spPr>
      </p:pic>
      <p:sp>
        <p:nvSpPr>
          <p:cNvPr id="862" name="Shape 862"/>
          <p:cNvSpPr/>
          <p:nvPr/>
        </p:nvSpPr>
        <p:spPr>
          <a:xfrm>
            <a:off x="6817871" y="3573016"/>
            <a:ext cx="562500" cy="717300"/>
          </a:xfrm>
          <a:prstGeom prst="downArrow">
            <a:avLst>
              <a:gd name="adj1" fmla="val 50000"/>
              <a:gd name="adj2" fmla="val 50000"/>
            </a:avLst>
          </a:prstGeom>
          <a:solidFill>
            <a:srgbClr val="00B050"/>
          </a:solidFill>
          <a:ln w="10775" cap="flat" cmpd="sng">
            <a:solidFill>
              <a:srgbClr val="00B05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mbria"/>
              <a:ea typeface="Cambria"/>
              <a:cs typeface="Cambria"/>
              <a:sym typeface="Cambria"/>
            </a:endParaRPr>
          </a:p>
        </p:txBody>
      </p:sp>
      <p:sp>
        <p:nvSpPr>
          <p:cNvPr id="863" name="Shape 863"/>
          <p:cNvSpPr txBox="1"/>
          <p:nvPr/>
        </p:nvSpPr>
        <p:spPr>
          <a:xfrm>
            <a:off x="827583" y="5430319"/>
            <a:ext cx="4536600" cy="720000"/>
          </a:xfrm>
          <a:prstGeom prst="rect">
            <a:avLst/>
          </a:prstGeom>
          <a:noFill/>
          <a:ln>
            <a:noFill/>
          </a:ln>
        </p:spPr>
        <p:txBody>
          <a:bodyPr lIns="91425" tIns="45700" rIns="91425" bIns="45700" anchor="t" anchorCtr="0">
            <a:noAutofit/>
          </a:bodyPr>
          <a:lstStyle/>
          <a:p>
            <a:pPr marL="0" marR="0" lvl="0" indent="0" algn="l" rtl="0">
              <a:spcBef>
                <a:spcPts val="0"/>
              </a:spcBef>
              <a:buClr>
                <a:srgbClr val="002060"/>
              </a:buClr>
              <a:buSzPct val="25000"/>
              <a:buFont typeface="Courier New"/>
              <a:buNone/>
            </a:pPr>
            <a:r>
              <a:rPr lang="en-GB" sz="3200">
                <a:solidFill>
                  <a:srgbClr val="002060"/>
                </a:solidFill>
                <a:latin typeface="Cambria"/>
                <a:ea typeface="Cambria"/>
                <a:cs typeface="Cambria"/>
                <a:sym typeface="Cambria"/>
              </a:rPr>
              <a:t>Risk of failure</a:t>
            </a:r>
          </a:p>
        </p:txBody>
      </p:sp>
      <p:cxnSp>
        <p:nvCxnSpPr>
          <p:cNvPr id="864" name="Shape 864"/>
          <p:cNvCxnSpPr/>
          <p:nvPr/>
        </p:nvCxnSpPr>
        <p:spPr>
          <a:xfrm>
            <a:off x="2475383" y="6006383"/>
            <a:ext cx="1371600" cy="0"/>
          </a:xfrm>
          <a:prstGeom prst="straightConnector1">
            <a:avLst/>
          </a:prstGeom>
          <a:ln>
            <a:headEnd type="none" w="med" len="med"/>
            <a:tailEnd type="triangle" w="lg" len="lg"/>
          </a:ln>
        </p:spPr>
        <p:style>
          <a:lnRef idx="1">
            <a:schemeClr val="accent4"/>
          </a:lnRef>
          <a:fillRef idx="0">
            <a:schemeClr val="accent4"/>
          </a:fillRef>
          <a:effectRef idx="0">
            <a:schemeClr val="accent4"/>
          </a:effectRef>
          <a:fontRef idx="minor">
            <a:schemeClr val="tx1"/>
          </a:fontRef>
        </p:style>
      </p:cxnSp>
      <p:pic>
        <p:nvPicPr>
          <p:cNvPr id="865" name="Shape 865" descr="http://worldartsme.com/images/stop-wrap-clipart-1.jpg"/>
          <p:cNvPicPr preferRelativeResize="0"/>
          <p:nvPr/>
        </p:nvPicPr>
        <p:blipFill rotWithShape="1">
          <a:blip r:embed="rId9">
            <a:alphaModFix/>
          </a:blip>
          <a:srcRect/>
          <a:stretch/>
        </p:blipFill>
        <p:spPr>
          <a:xfrm>
            <a:off x="3885007" y="5718351"/>
            <a:ext cx="390600" cy="418800"/>
          </a:xfrm>
          <a:prstGeom prst="rect">
            <a:avLst/>
          </a:prstGeom>
          <a:noFill/>
          <a:ln>
            <a:noFill/>
          </a:ln>
        </p:spPr>
      </p:pic>
      <p:sp>
        <p:nvSpPr>
          <p:cNvPr id="866" name="Shape 866"/>
          <p:cNvSpPr txBox="1"/>
          <p:nvPr/>
        </p:nvSpPr>
        <p:spPr>
          <a:xfrm>
            <a:off x="7490232" y="3356992"/>
            <a:ext cx="12546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 others…)</a:t>
            </a:r>
          </a:p>
        </p:txBody>
      </p:sp>
      <p:sp>
        <p:nvSpPr>
          <p:cNvPr id="867" name="Shape 867"/>
          <p:cNvSpPr txBox="1">
            <a:spLocks noGrp="1"/>
          </p:cNvSpPr>
          <p:nvPr>
            <p:ph type="sldNum" idx="4294967295"/>
          </p:nvPr>
        </p:nvSpPr>
        <p:spPr>
          <a:xfrm>
            <a:off x="4089400" y="6337300"/>
            <a:ext cx="965100"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GB" sz="1200">
                <a:solidFill>
                  <a:srgbClr val="888888"/>
                </a:solidFill>
                <a:latin typeface="Cambria"/>
                <a:ea typeface="Cambria"/>
                <a:cs typeface="Cambria"/>
                <a:sym typeface="Cambria"/>
              </a:rPr>
              <a:t>- </a:t>
            </a:r>
            <a:fld id="{00000000-1234-1234-1234-123412341234}" type="slidenum">
              <a:rPr lang="en-GB" sz="1200">
                <a:solidFill>
                  <a:srgbClr val="888888"/>
                </a:solidFill>
                <a:latin typeface="Cambria"/>
                <a:ea typeface="Cambria"/>
                <a:cs typeface="Cambria"/>
                <a:sym typeface="Cambria"/>
              </a:rPr>
              <a:t>22</a:t>
            </a:fld>
            <a:r>
              <a:rPr lang="en-GB" sz="1200">
                <a:solidFill>
                  <a:srgbClr val="888888"/>
                </a:solidFill>
                <a:latin typeface="Cambria"/>
                <a:ea typeface="Cambria"/>
                <a:cs typeface="Cambria"/>
                <a:sym typeface="Cambria"/>
              </a:rPr>
              <a:t> -</a:t>
            </a:r>
          </a:p>
        </p:txBody>
      </p:sp>
      <p:sp>
        <p:nvSpPr>
          <p:cNvPr id="868" name="Shape 868"/>
          <p:cNvSpPr txBox="1"/>
          <p:nvPr/>
        </p:nvSpPr>
        <p:spPr>
          <a:xfrm>
            <a:off x="1072125" y="1435108"/>
            <a:ext cx="1338899" cy="461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b="1">
                <a:solidFill>
                  <a:schemeClr val="dk1"/>
                </a:solidFill>
                <a:latin typeface="Cambria"/>
                <a:ea typeface="Cambria"/>
                <a:cs typeface="Cambria"/>
                <a:sym typeface="Cambria"/>
              </a:rPr>
              <a:t>Big Data</a:t>
            </a:r>
          </a:p>
        </p:txBody>
      </p:sp>
    </p:spTree>
    <p:extLst>
      <p:ext uri="{BB962C8B-B14F-4D97-AF65-F5344CB8AC3E}">
        <p14:creationId xmlns:p14="http://schemas.microsoft.com/office/powerpoint/2010/main" val="24848644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came to it first?</a:t>
            </a:r>
            <a:endParaRPr lang="en-CA" dirty="0"/>
          </a:p>
        </p:txBody>
      </p:sp>
      <p:sp>
        <p:nvSpPr>
          <p:cNvPr id="3" name="Content Placeholder 2"/>
          <p:cNvSpPr>
            <a:spLocks noGrp="1"/>
          </p:cNvSpPr>
          <p:nvPr>
            <p:ph idx="1"/>
          </p:nvPr>
        </p:nvSpPr>
        <p:spPr/>
        <p:txBody>
          <a:bodyPr/>
          <a:lstStyle/>
          <a:p>
            <a:r>
              <a:rPr lang="en-CA" dirty="0" smtClean="0"/>
              <a:t>Take a guess...</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23</a:t>
            </a:fld>
            <a:endParaRPr lang="it-IT" altLang="en-US"/>
          </a:p>
        </p:txBody>
      </p:sp>
    </p:spTree>
    <p:extLst>
      <p:ext uri="{BB962C8B-B14F-4D97-AF65-F5344CB8AC3E}">
        <p14:creationId xmlns:p14="http://schemas.microsoft.com/office/powerpoint/2010/main" val="25805999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came to it first?</a:t>
            </a:r>
            <a:endParaRPr lang="en-CA" dirty="0"/>
          </a:p>
        </p:txBody>
      </p:sp>
      <p:sp>
        <p:nvSpPr>
          <p:cNvPr id="3" name="Content Placeholder 2"/>
          <p:cNvSpPr>
            <a:spLocks noGrp="1"/>
          </p:cNvSpPr>
          <p:nvPr>
            <p:ph idx="1"/>
          </p:nvPr>
        </p:nvSpPr>
        <p:spPr/>
        <p:txBody>
          <a:bodyPr/>
          <a:lstStyle/>
          <a:p>
            <a:r>
              <a:rPr lang="en-CA" dirty="0" smtClean="0"/>
              <a:t>Take a guess...</a:t>
            </a:r>
          </a:p>
          <a:p>
            <a:pPr lvl="1"/>
            <a:r>
              <a:rPr lang="en-CA" dirty="0" smtClean="0"/>
              <a:t>I’m an extremely big player in IT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24</a:t>
            </a:fld>
            <a:endParaRPr lang="it-IT" altLang="en-US"/>
          </a:p>
        </p:txBody>
      </p:sp>
    </p:spTree>
    <p:extLst>
      <p:ext uri="{BB962C8B-B14F-4D97-AF65-F5344CB8AC3E}">
        <p14:creationId xmlns:p14="http://schemas.microsoft.com/office/powerpoint/2010/main" val="35183702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came to it first?</a:t>
            </a:r>
            <a:endParaRPr lang="en-CA" dirty="0"/>
          </a:p>
        </p:txBody>
      </p:sp>
      <p:sp>
        <p:nvSpPr>
          <p:cNvPr id="3" name="Content Placeholder 2"/>
          <p:cNvSpPr>
            <a:spLocks noGrp="1"/>
          </p:cNvSpPr>
          <p:nvPr>
            <p:ph idx="1"/>
          </p:nvPr>
        </p:nvSpPr>
        <p:spPr/>
        <p:txBody>
          <a:bodyPr/>
          <a:lstStyle/>
          <a:p>
            <a:r>
              <a:rPr lang="en-CA" dirty="0" smtClean="0"/>
              <a:t>Take a guess...</a:t>
            </a:r>
          </a:p>
          <a:p>
            <a:pPr lvl="1"/>
            <a:r>
              <a:rPr lang="en-CA" dirty="0" smtClean="0"/>
              <a:t>I’m an extremely big player in IT</a:t>
            </a:r>
          </a:p>
          <a:p>
            <a:pPr lvl="1"/>
            <a:r>
              <a:rPr lang="en-CA" dirty="0" smtClean="0"/>
              <a:t>I have access to humongous amounts of data of every second, minute, hour of everybody’s personal and professional life</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25</a:t>
            </a:fld>
            <a:endParaRPr lang="it-IT" altLang="en-US"/>
          </a:p>
        </p:txBody>
      </p:sp>
    </p:spTree>
    <p:extLst>
      <p:ext uri="{BB962C8B-B14F-4D97-AF65-F5344CB8AC3E}">
        <p14:creationId xmlns:p14="http://schemas.microsoft.com/office/powerpoint/2010/main" val="9025795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came to it first?</a:t>
            </a:r>
            <a:endParaRPr lang="en-CA" dirty="0"/>
          </a:p>
        </p:txBody>
      </p:sp>
      <p:sp>
        <p:nvSpPr>
          <p:cNvPr id="3" name="Content Placeholder 2"/>
          <p:cNvSpPr>
            <a:spLocks noGrp="1"/>
          </p:cNvSpPr>
          <p:nvPr>
            <p:ph idx="1"/>
          </p:nvPr>
        </p:nvSpPr>
        <p:spPr/>
        <p:txBody>
          <a:bodyPr/>
          <a:lstStyle/>
          <a:p>
            <a:r>
              <a:rPr lang="en-CA" dirty="0" smtClean="0"/>
              <a:t>Take a guess...</a:t>
            </a:r>
          </a:p>
          <a:p>
            <a:pPr lvl="1"/>
            <a:r>
              <a:rPr lang="en-CA" dirty="0" smtClean="0"/>
              <a:t>I’m an extremely big player in IT</a:t>
            </a:r>
          </a:p>
          <a:p>
            <a:pPr lvl="1"/>
            <a:r>
              <a:rPr lang="en-CA" dirty="0"/>
              <a:t>I have access to humongous amounts of data of every second, minute, hour of everybody’s personal and professional life</a:t>
            </a:r>
          </a:p>
          <a:p>
            <a:pPr lvl="1"/>
            <a:r>
              <a:rPr lang="en-CA" dirty="0" smtClean="0"/>
              <a:t>I know *</a:t>
            </a:r>
            <a:r>
              <a:rPr lang="en-CA" b="1" dirty="0" smtClean="0"/>
              <a:t>you* </a:t>
            </a:r>
            <a:r>
              <a:rPr lang="en-CA" dirty="0" smtClean="0"/>
              <a:t>better than you know </a:t>
            </a:r>
            <a:r>
              <a:rPr lang="en-CA" i="1" dirty="0" smtClean="0"/>
              <a:t>yourself</a:t>
            </a:r>
            <a:r>
              <a:rPr lang="mr-IN" dirty="0" smtClean="0"/>
              <a: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26</a:t>
            </a:fld>
            <a:endParaRPr lang="it-IT" altLang="en-US"/>
          </a:p>
        </p:txBody>
      </p:sp>
    </p:spTree>
    <p:extLst>
      <p:ext uri="{BB962C8B-B14F-4D97-AF65-F5344CB8AC3E}">
        <p14:creationId xmlns:p14="http://schemas.microsoft.com/office/powerpoint/2010/main" val="22230147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came to it first?</a:t>
            </a:r>
            <a:endParaRPr lang="en-CA" dirty="0"/>
          </a:p>
        </p:txBody>
      </p:sp>
      <p:sp>
        <p:nvSpPr>
          <p:cNvPr id="3" name="Content Placeholder 2"/>
          <p:cNvSpPr>
            <a:spLocks noGrp="1"/>
          </p:cNvSpPr>
          <p:nvPr>
            <p:ph idx="1"/>
          </p:nvPr>
        </p:nvSpPr>
        <p:spPr/>
        <p:txBody>
          <a:bodyPr/>
          <a:lstStyle/>
          <a:p>
            <a:r>
              <a:rPr lang="en-CA" dirty="0" smtClean="0"/>
              <a:t>Take a guess...</a:t>
            </a:r>
          </a:p>
          <a:p>
            <a:pPr lvl="1"/>
            <a:r>
              <a:rPr lang="en-CA" dirty="0" smtClean="0"/>
              <a:t>I’m an extremely big player in IT</a:t>
            </a:r>
          </a:p>
          <a:p>
            <a:pPr lvl="1"/>
            <a:r>
              <a:rPr lang="en-CA" dirty="0"/>
              <a:t>I have access to humongous amounts of data of every second, minute, hour of everybody’s personal and professional life</a:t>
            </a:r>
          </a:p>
          <a:p>
            <a:pPr lvl="1"/>
            <a:r>
              <a:rPr lang="en-CA" dirty="0" smtClean="0"/>
              <a:t>I know *</a:t>
            </a:r>
            <a:r>
              <a:rPr lang="en-CA" b="1" dirty="0" smtClean="0"/>
              <a:t>you* </a:t>
            </a:r>
            <a:r>
              <a:rPr lang="en-CA" dirty="0" smtClean="0"/>
              <a:t>better than you know </a:t>
            </a:r>
            <a:r>
              <a:rPr lang="en-CA" i="1" dirty="0" smtClean="0"/>
              <a:t>yourself</a:t>
            </a:r>
            <a:r>
              <a:rPr lang="mr-IN" dirty="0" smtClean="0"/>
              <a: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27</a:t>
            </a:fld>
            <a:endParaRPr lang="it-IT" altLang="en-US"/>
          </a:p>
        </p:txBody>
      </p:sp>
      <p:pic>
        <p:nvPicPr>
          <p:cNvPr id="6" name="Picture 5"/>
          <p:cNvPicPr>
            <a:picLocks noChangeAspect="1"/>
          </p:cNvPicPr>
          <p:nvPr/>
        </p:nvPicPr>
        <p:blipFill>
          <a:blip r:embed="rId2"/>
          <a:stretch>
            <a:fillRect/>
          </a:stretch>
        </p:blipFill>
        <p:spPr>
          <a:xfrm>
            <a:off x="4989108" y="3612871"/>
            <a:ext cx="3083108" cy="2338910"/>
          </a:xfrm>
          <a:prstGeom prst="rect">
            <a:avLst/>
          </a:prstGeom>
        </p:spPr>
      </p:pic>
      <p:sp>
        <p:nvSpPr>
          <p:cNvPr id="7" name="TextBox 6"/>
          <p:cNvSpPr txBox="1"/>
          <p:nvPr/>
        </p:nvSpPr>
        <p:spPr>
          <a:xfrm>
            <a:off x="7788189" y="4340916"/>
            <a:ext cx="936274" cy="769441"/>
          </a:xfrm>
          <a:prstGeom prst="rect">
            <a:avLst/>
          </a:prstGeom>
          <a:noFill/>
        </p:spPr>
        <p:txBody>
          <a:bodyPr wrap="none" rtlCol="0">
            <a:spAutoFit/>
          </a:bodyPr>
          <a:lstStyle/>
          <a:p>
            <a:r>
              <a:rPr lang="en-CA" sz="4400" b="1" dirty="0" smtClean="0"/>
              <a:t>!!!!</a:t>
            </a:r>
            <a:endParaRPr lang="en-CA" sz="4400" b="1" dirty="0"/>
          </a:p>
        </p:txBody>
      </p:sp>
    </p:spTree>
    <p:extLst>
      <p:ext uri="{BB962C8B-B14F-4D97-AF65-F5344CB8AC3E}">
        <p14:creationId xmlns:p14="http://schemas.microsoft.com/office/powerpoint/2010/main" val="34193058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search engine architecture</a:t>
            </a:r>
            <a:endParaRPr lang="en-US" dirty="0"/>
          </a:p>
        </p:txBody>
      </p:sp>
      <p:pic>
        <p:nvPicPr>
          <p:cNvPr id="5" name="Picture 4"/>
          <p:cNvPicPr>
            <a:picLocks noChangeAspect="1"/>
          </p:cNvPicPr>
          <p:nvPr/>
        </p:nvPicPr>
        <p:blipFill>
          <a:blip r:embed="rId2"/>
          <a:stretch>
            <a:fillRect/>
          </a:stretch>
        </p:blipFill>
        <p:spPr>
          <a:xfrm>
            <a:off x="2555776" y="1114742"/>
            <a:ext cx="4468713" cy="4968552"/>
          </a:xfrm>
          <a:prstGeom prst="rect">
            <a:avLst/>
          </a:prstGeom>
        </p:spPr>
      </p:pic>
      <p:sp>
        <p:nvSpPr>
          <p:cNvPr id="6" name="TextBox 5"/>
          <p:cNvSpPr txBox="1"/>
          <p:nvPr/>
        </p:nvSpPr>
        <p:spPr>
          <a:xfrm>
            <a:off x="1547664" y="6309320"/>
            <a:ext cx="6695012" cy="461665"/>
          </a:xfrm>
          <a:prstGeom prst="rect">
            <a:avLst/>
          </a:prstGeom>
          <a:noFill/>
        </p:spPr>
        <p:txBody>
          <a:bodyPr wrap="none" rtlCol="0">
            <a:spAutoFit/>
          </a:bodyPr>
          <a:lstStyle/>
          <a:p>
            <a:r>
              <a:rPr lang="en-US" dirty="0" smtClean="0"/>
              <a:t>http://</a:t>
            </a:r>
            <a:r>
              <a:rPr lang="en-US" dirty="0" err="1" smtClean="0"/>
              <a:t>infolab.stanford.edu</a:t>
            </a:r>
            <a:r>
              <a:rPr lang="en-US" dirty="0" smtClean="0"/>
              <a:t>/~backrub/</a:t>
            </a:r>
            <a:r>
              <a:rPr lang="en-US" dirty="0" err="1" smtClean="0"/>
              <a:t>google.html</a:t>
            </a:r>
            <a:endParaRPr lang="en-US" dirty="0"/>
          </a:p>
        </p:txBody>
      </p:sp>
    </p:spTree>
    <p:extLst>
      <p:ext uri="{BB962C8B-B14F-4D97-AF65-F5344CB8AC3E}">
        <p14:creationId xmlns:p14="http://schemas.microsoft.com/office/powerpoint/2010/main" val="8535631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4"/>
          <p:cNvSpPr>
            <a:spLocks noGrp="1" noChangeArrowheads="1"/>
          </p:cNvSpPr>
          <p:nvPr>
            <p:ph type="title"/>
          </p:nvPr>
        </p:nvSpPr>
        <p:spPr/>
        <p:txBody>
          <a:bodyPr/>
          <a:lstStyle/>
          <a:p>
            <a:pPr eaLnBrk="1" hangingPunct="1"/>
            <a:r>
              <a:rPr lang="en-US" dirty="0" smtClean="0">
                <a:latin typeface="Comic Sans MS" charset="0"/>
              </a:rPr>
              <a:t>Google’s search facility</a:t>
            </a:r>
            <a:endParaRPr lang="en-US" dirty="0">
              <a:latin typeface="Comic Sans MS" charset="0"/>
            </a:endParaRPr>
          </a:p>
        </p:txBody>
      </p:sp>
      <p:sp>
        <p:nvSpPr>
          <p:cNvPr id="56324" name="Rectangle 5"/>
          <p:cNvSpPr>
            <a:spLocks noGrp="1" noChangeArrowheads="1"/>
          </p:cNvSpPr>
          <p:nvPr>
            <p:ph idx="1"/>
          </p:nvPr>
        </p:nvSpPr>
        <p:spPr/>
        <p:txBody>
          <a:bodyPr>
            <a:normAutofit lnSpcReduction="10000"/>
          </a:bodyPr>
          <a:lstStyle/>
          <a:p>
            <a:pPr eaLnBrk="1" hangingPunct="1"/>
            <a:r>
              <a:rPr lang="en-US" b="1" dirty="0" smtClean="0">
                <a:latin typeface="Tahoma" charset="0"/>
              </a:rPr>
              <a:t>Problem</a:t>
            </a:r>
            <a:r>
              <a:rPr lang="en-US" dirty="0" smtClean="0">
                <a:latin typeface="Tahoma" charset="0"/>
              </a:rPr>
              <a:t>: manipulate </a:t>
            </a:r>
            <a:r>
              <a:rPr lang="en-US" b="1" dirty="0" smtClean="0">
                <a:latin typeface="Tahoma" charset="0"/>
              </a:rPr>
              <a:t>huge</a:t>
            </a:r>
            <a:r>
              <a:rPr lang="en-US" dirty="0" smtClean="0">
                <a:latin typeface="Tahoma" charset="0"/>
              </a:rPr>
              <a:t> quantities </a:t>
            </a:r>
            <a:r>
              <a:rPr lang="en-US" dirty="0">
                <a:latin typeface="Tahoma" charset="0"/>
              </a:rPr>
              <a:t>of </a:t>
            </a:r>
            <a:r>
              <a:rPr lang="en-US" dirty="0" smtClean="0">
                <a:latin typeface="Tahoma" charset="0"/>
              </a:rPr>
              <a:t>data</a:t>
            </a:r>
            <a:endParaRPr lang="en-US" dirty="0">
              <a:latin typeface="Tahoma" charset="0"/>
            </a:endParaRPr>
          </a:p>
          <a:p>
            <a:pPr eaLnBrk="1" hangingPunct="1"/>
            <a:r>
              <a:rPr lang="en-US" b="1" dirty="0">
                <a:latin typeface="Tahoma" charset="0"/>
              </a:rPr>
              <a:t>Approach</a:t>
            </a:r>
            <a:r>
              <a:rPr lang="en-US" dirty="0">
                <a:latin typeface="Tahoma" charset="0"/>
              </a:rPr>
              <a:t>: </a:t>
            </a:r>
            <a:endParaRPr lang="en-US" dirty="0" smtClean="0">
              <a:latin typeface="Tahoma" charset="0"/>
            </a:endParaRPr>
          </a:p>
          <a:p>
            <a:pPr lvl="1" eaLnBrk="1" hangingPunct="1"/>
            <a:r>
              <a:rPr lang="en-US" dirty="0" smtClean="0">
                <a:latin typeface="Tahoma" charset="0"/>
              </a:rPr>
              <a:t>Replicate </a:t>
            </a:r>
            <a:r>
              <a:rPr lang="en-US" dirty="0">
                <a:latin typeface="Tahoma" charset="0"/>
              </a:rPr>
              <a:t>processing and data </a:t>
            </a:r>
            <a:r>
              <a:rPr lang="en-US" dirty="0" smtClean="0">
                <a:latin typeface="Tahoma" charset="0"/>
              </a:rPr>
              <a:t>storage</a:t>
            </a:r>
          </a:p>
          <a:p>
            <a:pPr lvl="1" eaLnBrk="1" hangingPunct="1"/>
            <a:r>
              <a:rPr lang="en-US" dirty="0" smtClean="0">
                <a:latin typeface="Tahoma" charset="0"/>
              </a:rPr>
              <a:t>Build the network functionality in software</a:t>
            </a:r>
            <a:endParaRPr lang="en-US" dirty="0">
              <a:latin typeface="Tahoma" charset="0"/>
            </a:endParaRPr>
          </a:p>
          <a:p>
            <a:pPr eaLnBrk="1" hangingPunct="1"/>
            <a:r>
              <a:rPr lang="en-US" b="1" dirty="0" smtClean="0">
                <a:latin typeface="Tahoma" charset="0"/>
              </a:rPr>
              <a:t>Solutions</a:t>
            </a:r>
            <a:r>
              <a:rPr lang="en-US" dirty="0" smtClean="0">
                <a:latin typeface="Tahoma" charset="0"/>
              </a:rPr>
              <a:t>:</a:t>
            </a:r>
          </a:p>
          <a:p>
            <a:pPr lvl="1" eaLnBrk="1" hangingPunct="1"/>
            <a:r>
              <a:rPr lang="en-US" dirty="0" smtClean="0">
                <a:latin typeface="Tahoma" charset="0"/>
              </a:rPr>
              <a:t>Google </a:t>
            </a:r>
            <a:r>
              <a:rPr lang="en-US" dirty="0">
                <a:latin typeface="Tahoma" charset="0"/>
              </a:rPr>
              <a:t>distributed file system (GFS</a:t>
            </a:r>
            <a:r>
              <a:rPr lang="en-US" dirty="0" smtClean="0">
                <a:latin typeface="Tahoma" charset="0"/>
              </a:rPr>
              <a:t>) </a:t>
            </a:r>
          </a:p>
          <a:p>
            <a:pPr lvl="2" eaLnBrk="1" hangingPunct="1"/>
            <a:r>
              <a:rPr lang="en-US" dirty="0" smtClean="0">
                <a:latin typeface="Tahoma" charset="0"/>
              </a:rPr>
              <a:t>Typically </a:t>
            </a:r>
            <a:r>
              <a:rPr lang="en-US" dirty="0">
                <a:latin typeface="Tahoma" charset="0"/>
              </a:rPr>
              <a:t>large files, failure expected and handled</a:t>
            </a:r>
          </a:p>
          <a:p>
            <a:pPr lvl="1" eaLnBrk="1" hangingPunct="1"/>
            <a:r>
              <a:rPr lang="en-US" dirty="0" err="1">
                <a:latin typeface="Tahoma" charset="0"/>
              </a:rPr>
              <a:t>MapReduce</a:t>
            </a:r>
            <a:endParaRPr lang="en-US" dirty="0">
              <a:latin typeface="Tahoma" charset="0"/>
            </a:endParaRPr>
          </a:p>
          <a:p>
            <a:pPr lvl="2" eaLnBrk="1" hangingPunct="1"/>
            <a:r>
              <a:rPr lang="en-US" dirty="0">
                <a:latin typeface="Tahoma" charset="0"/>
              </a:rPr>
              <a:t>Data selection and reduction</a:t>
            </a:r>
          </a:p>
          <a:p>
            <a:pPr lvl="2" eaLnBrk="1" hangingPunct="1"/>
            <a:r>
              <a:rPr lang="en-US" dirty="0" smtClean="0">
                <a:latin typeface="Tahoma" charset="0"/>
              </a:rPr>
              <a:t>Parallelization </a:t>
            </a:r>
            <a:r>
              <a:rPr lang="en-US" dirty="0">
                <a:latin typeface="Tahoma" charset="0"/>
              </a:rPr>
              <a:t>done </a:t>
            </a:r>
            <a:r>
              <a:rPr lang="en-US" dirty="0" smtClean="0">
                <a:latin typeface="Tahoma" charset="0"/>
              </a:rPr>
              <a:t>automatically</a:t>
            </a:r>
          </a:p>
          <a:p>
            <a:pPr lvl="1" eaLnBrk="1" hangingPunct="1"/>
            <a:r>
              <a:rPr lang="en-US" dirty="0" smtClean="0">
                <a:latin typeface="Tahoma" charset="0"/>
              </a:rPr>
              <a:t>Software defined networking</a:t>
            </a:r>
          </a:p>
          <a:p>
            <a:pPr lvl="2" eaLnBrk="1" hangingPunct="1"/>
            <a:r>
              <a:rPr lang="en-US" dirty="0" err="1" smtClean="0">
                <a:latin typeface="Tahoma" charset="0"/>
              </a:rPr>
              <a:t>OpenFlow</a:t>
            </a:r>
            <a:r>
              <a:rPr lang="en-US" dirty="0" smtClean="0">
                <a:latin typeface="Tahoma" charset="0"/>
              </a:rPr>
              <a:t> manages the internal </a:t>
            </a:r>
            <a:br>
              <a:rPr lang="en-US" dirty="0" smtClean="0">
                <a:latin typeface="Tahoma" charset="0"/>
              </a:rPr>
            </a:br>
            <a:r>
              <a:rPr lang="en-US" dirty="0" smtClean="0">
                <a:latin typeface="Tahoma" charset="0"/>
              </a:rPr>
              <a:t>data center network</a:t>
            </a:r>
            <a:endParaRPr lang="en-US" dirty="0">
              <a:latin typeface="Tahoma" charset="0"/>
            </a:endParaRPr>
          </a:p>
        </p:txBody>
      </p:sp>
      <p:pic>
        <p:nvPicPr>
          <p:cNvPr id="5" name="Picture 4"/>
          <p:cNvPicPr>
            <a:picLocks noChangeAspect="1"/>
          </p:cNvPicPr>
          <p:nvPr/>
        </p:nvPicPr>
        <p:blipFill>
          <a:blip r:embed="rId3"/>
          <a:stretch>
            <a:fillRect/>
          </a:stretch>
        </p:blipFill>
        <p:spPr>
          <a:xfrm>
            <a:off x="5868146" y="5085185"/>
            <a:ext cx="3051831" cy="1121081"/>
          </a:xfrm>
          <a:prstGeom prst="rect">
            <a:avLst/>
          </a:prstGeom>
        </p:spPr>
      </p:pic>
    </p:spTree>
    <p:extLst>
      <p:ext uri="{BB962C8B-B14F-4D97-AF65-F5344CB8AC3E}">
        <p14:creationId xmlns:p14="http://schemas.microsoft.com/office/powerpoint/2010/main" val="12452730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602732" y="242219"/>
            <a:ext cx="7886700" cy="4661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What is big data?</a:t>
            </a:r>
          </a:p>
        </p:txBody>
      </p:sp>
      <p:sp>
        <p:nvSpPr>
          <p:cNvPr id="159" name="Shape 159"/>
          <p:cNvSpPr txBox="1">
            <a:spLocks noGrp="1"/>
          </p:cNvSpPr>
          <p:nvPr>
            <p:ph type="body" idx="1"/>
          </p:nvPr>
        </p:nvSpPr>
        <p:spPr>
          <a:xfrm>
            <a:off x="628650" y="1368425"/>
            <a:ext cx="8130000" cy="4351200"/>
          </a:xfrm>
          <a:prstGeom prst="rect">
            <a:avLst/>
          </a:prstGeom>
          <a:noFill/>
          <a:ln>
            <a:noFill/>
          </a:ln>
        </p:spPr>
        <p:txBody>
          <a:bodyPr lIns="91425" tIns="45700" rIns="91425" bIns="45700" anchor="t" anchorCtr="0">
            <a:noAutofit/>
          </a:bodyPr>
          <a:lstStyle/>
          <a:p>
            <a:pPr marL="228600" marR="0" lvl="0" indent="-228600" algn="l" rtl="0">
              <a:lnSpc>
                <a:spcPct val="80000"/>
              </a:lnSpc>
              <a:spcBef>
                <a:spcPts val="0"/>
              </a:spcBef>
              <a:spcAft>
                <a:spcPts val="0"/>
              </a:spcAft>
              <a:buClr>
                <a:schemeClr val="accent1"/>
              </a:buClr>
              <a:buSzPct val="99615"/>
              <a:buFont typeface="Arial"/>
              <a:buChar char="•"/>
            </a:pPr>
            <a:r>
              <a:rPr lang="en-GB" sz="2590" i="1" dirty="0"/>
              <a:t>“</a:t>
            </a:r>
            <a:r>
              <a:rPr lang="en-GB" sz="2590" b="0" i="1" u="none" strike="noStrike" cap="none" dirty="0">
                <a:solidFill>
                  <a:srgbClr val="233D58"/>
                </a:solidFill>
                <a:latin typeface="Candara"/>
                <a:ea typeface="Candara"/>
                <a:cs typeface="Candara"/>
                <a:sym typeface="Candara"/>
              </a:rPr>
              <a:t>Big Data is a collection of very huge data sets with a great diversity</a:t>
            </a:r>
            <a:r>
              <a:rPr lang="en-GB" sz="2590" i="1" dirty="0"/>
              <a:t>”</a:t>
            </a:r>
            <a:r>
              <a:rPr lang="en-GB" sz="2590" b="0" i="1" u="none" strike="noStrike" cap="none" dirty="0">
                <a:solidFill>
                  <a:srgbClr val="233D58"/>
                </a:solidFill>
                <a:latin typeface="Candara"/>
                <a:ea typeface="Candara"/>
                <a:cs typeface="Candara"/>
                <a:sym typeface="Candara"/>
              </a:rPr>
              <a:t> </a:t>
            </a:r>
            <a:r>
              <a:rPr lang="en-GB" sz="2590" b="0" i="0" u="none" strike="noStrike" cap="none" dirty="0" smtClean="0">
                <a:solidFill>
                  <a:srgbClr val="233D58"/>
                </a:solidFill>
                <a:latin typeface="Candara"/>
                <a:ea typeface="Candara"/>
                <a:cs typeface="Candara"/>
                <a:sym typeface="Candara"/>
              </a:rPr>
              <a:t>[11]</a:t>
            </a:r>
            <a:endParaRPr lang="en-GB" sz="2590" b="0" i="0" u="none" strike="noStrike" cap="none" dirty="0">
              <a:solidFill>
                <a:srgbClr val="233D58"/>
              </a:solidFill>
              <a:latin typeface="Candara"/>
              <a:ea typeface="Candara"/>
              <a:cs typeface="Candara"/>
              <a:sym typeface="Candara"/>
            </a:endParaRPr>
          </a:p>
          <a:p>
            <a:pPr marL="228600" marR="0" lvl="0" indent="-228600" algn="l" rtl="0">
              <a:lnSpc>
                <a:spcPct val="80000"/>
              </a:lnSpc>
              <a:spcBef>
                <a:spcPts val="1000"/>
              </a:spcBef>
              <a:spcAft>
                <a:spcPts val="0"/>
              </a:spcAft>
              <a:buClr>
                <a:schemeClr val="accent1"/>
              </a:buClr>
              <a:buSzPct val="99615"/>
              <a:buFont typeface="Arial"/>
              <a:buNone/>
            </a:pPr>
            <a:endParaRPr sz="2590" b="0" i="0" u="none" strike="noStrike" cap="none" dirty="0">
              <a:solidFill>
                <a:srgbClr val="233D58"/>
              </a:solidFill>
              <a:latin typeface="Candara"/>
              <a:ea typeface="Candara"/>
              <a:cs typeface="Candara"/>
              <a:sym typeface="Candara"/>
            </a:endParaRPr>
          </a:p>
          <a:p>
            <a:pPr marL="228600" marR="0" lvl="0" indent="-228600" algn="l" rtl="0">
              <a:lnSpc>
                <a:spcPct val="80000"/>
              </a:lnSpc>
              <a:spcBef>
                <a:spcPts val="1000"/>
              </a:spcBef>
              <a:spcAft>
                <a:spcPts val="0"/>
              </a:spcAft>
              <a:buClr>
                <a:schemeClr val="accent1"/>
              </a:buClr>
              <a:buSzPct val="99615"/>
              <a:buFont typeface="Arial"/>
              <a:buChar char="•"/>
            </a:pPr>
            <a:r>
              <a:rPr lang="en-GB" sz="2590" i="1" dirty="0"/>
              <a:t>“</a:t>
            </a:r>
            <a:r>
              <a:rPr lang="en-GB" sz="2590" b="0" i="1" u="none" strike="noStrike" cap="none" dirty="0">
                <a:solidFill>
                  <a:srgbClr val="233D58"/>
                </a:solidFill>
                <a:latin typeface="Candara"/>
                <a:ea typeface="Candara"/>
                <a:cs typeface="Candara"/>
                <a:sym typeface="Candara"/>
              </a:rPr>
              <a:t>Big data should be thought of as a process — how to get to new insights, how to turn them into action, resulting in business value</a:t>
            </a:r>
            <a:r>
              <a:rPr lang="en-GB" sz="2590" i="1" dirty="0"/>
              <a:t>”</a:t>
            </a:r>
            <a:r>
              <a:rPr lang="en-GB" sz="2590" b="0" i="1" u="none" strike="noStrike" cap="none" dirty="0">
                <a:solidFill>
                  <a:srgbClr val="233D58"/>
                </a:solidFill>
                <a:latin typeface="Candara"/>
                <a:ea typeface="Candara"/>
                <a:cs typeface="Candara"/>
                <a:sym typeface="Candara"/>
              </a:rPr>
              <a:t> </a:t>
            </a:r>
            <a:r>
              <a:rPr lang="en-GB" sz="2590" b="0" i="0" u="none" strike="noStrike" cap="none" dirty="0">
                <a:solidFill>
                  <a:srgbClr val="233D58"/>
                </a:solidFill>
                <a:latin typeface="Candara"/>
                <a:ea typeface="Candara"/>
                <a:cs typeface="Candara"/>
                <a:sym typeface="Candara"/>
              </a:rPr>
              <a:t>[Gartner Report 2015]</a:t>
            </a:r>
          </a:p>
          <a:p>
            <a:pPr marL="228600" marR="0" lvl="0" indent="-228600" algn="l" rtl="0">
              <a:lnSpc>
                <a:spcPct val="80000"/>
              </a:lnSpc>
              <a:spcBef>
                <a:spcPts val="1000"/>
              </a:spcBef>
              <a:spcAft>
                <a:spcPts val="0"/>
              </a:spcAft>
              <a:buClr>
                <a:schemeClr val="accent1"/>
              </a:buClr>
              <a:buSzPct val="99615"/>
              <a:buFont typeface="Arial"/>
              <a:buNone/>
            </a:pPr>
            <a:endParaRPr sz="2590" b="0" i="0" u="none" strike="noStrike" cap="none" dirty="0">
              <a:solidFill>
                <a:srgbClr val="233D58"/>
              </a:solidFill>
              <a:latin typeface="Candara"/>
              <a:ea typeface="Candara"/>
              <a:cs typeface="Candara"/>
              <a:sym typeface="Candara"/>
            </a:endParaRPr>
          </a:p>
          <a:p>
            <a:pPr marL="228600" marR="0" lvl="0" indent="-228600" algn="l" rtl="0">
              <a:lnSpc>
                <a:spcPct val="80000"/>
              </a:lnSpc>
              <a:spcBef>
                <a:spcPts val="1000"/>
              </a:spcBef>
              <a:spcAft>
                <a:spcPts val="0"/>
              </a:spcAft>
              <a:buClr>
                <a:schemeClr val="accent1"/>
              </a:buClr>
              <a:buSzPct val="99615"/>
              <a:buFont typeface="Arial"/>
              <a:buChar char="•"/>
            </a:pPr>
            <a:r>
              <a:rPr lang="en-GB" sz="2590" i="1" dirty="0"/>
              <a:t>“</a:t>
            </a:r>
            <a:r>
              <a:rPr lang="en-GB" sz="2590" b="0" i="1" u="none" strike="noStrike" cap="none" dirty="0">
                <a:solidFill>
                  <a:srgbClr val="233D58"/>
                </a:solidFill>
                <a:latin typeface="Candara"/>
                <a:ea typeface="Candara"/>
                <a:cs typeface="Candara"/>
                <a:sym typeface="Candara"/>
              </a:rPr>
              <a:t>Big Data are high-volume, high-velocity, and/or high-variety information assets that require new forms of processing to enable enhanced decision making, insight discovery and process optimization</a:t>
            </a:r>
            <a:r>
              <a:rPr lang="en-GB" sz="2590" i="1" dirty="0"/>
              <a:t>”</a:t>
            </a:r>
            <a:r>
              <a:rPr lang="en-GB" sz="2590" b="0" i="1" u="none" strike="noStrike" cap="none" dirty="0">
                <a:solidFill>
                  <a:srgbClr val="233D58"/>
                </a:solidFill>
                <a:latin typeface="Candara"/>
                <a:ea typeface="Candara"/>
                <a:cs typeface="Candara"/>
                <a:sym typeface="Candara"/>
              </a:rPr>
              <a:t> </a:t>
            </a:r>
            <a:r>
              <a:rPr lang="en-GB" sz="2590" b="0" i="0" u="none" strike="noStrike" cap="none" dirty="0">
                <a:solidFill>
                  <a:srgbClr val="233D58"/>
                </a:solidFill>
                <a:latin typeface="Candara"/>
                <a:ea typeface="Candara"/>
                <a:cs typeface="Candara"/>
                <a:sym typeface="Candara"/>
              </a:rPr>
              <a:t>[Gartner Report 2012]</a:t>
            </a:r>
          </a:p>
          <a:p>
            <a:pPr marL="228600" marR="0" lvl="0" indent="-228600" algn="l" rtl="0">
              <a:lnSpc>
                <a:spcPct val="80000"/>
              </a:lnSpc>
              <a:spcBef>
                <a:spcPts val="1000"/>
              </a:spcBef>
              <a:spcAft>
                <a:spcPts val="0"/>
              </a:spcAft>
              <a:buClr>
                <a:schemeClr val="accent1"/>
              </a:buClr>
              <a:buSzPct val="99615"/>
              <a:buFont typeface="Arial"/>
              <a:buNone/>
            </a:pPr>
            <a:endParaRPr sz="2590" b="0" i="0" u="none" strike="noStrike" cap="none" dirty="0">
              <a:solidFill>
                <a:srgbClr val="233D58"/>
              </a:solidFill>
              <a:latin typeface="Candara"/>
              <a:ea typeface="Candara"/>
              <a:cs typeface="Candara"/>
              <a:sym typeface="Candara"/>
            </a:endParaRPr>
          </a:p>
          <a:p>
            <a:pPr marL="228600" marR="0" lvl="0" indent="-228600" algn="l" rtl="0">
              <a:lnSpc>
                <a:spcPct val="80000"/>
              </a:lnSpc>
              <a:spcBef>
                <a:spcPts val="1000"/>
              </a:spcBef>
              <a:buClr>
                <a:schemeClr val="accent1"/>
              </a:buClr>
              <a:buSzPct val="99615"/>
              <a:buFont typeface="Arial"/>
              <a:buNone/>
            </a:pPr>
            <a:endParaRPr sz="2590" b="0" i="0" u="none" strike="noStrike" cap="none" dirty="0">
              <a:solidFill>
                <a:srgbClr val="233D58"/>
              </a:solidFill>
              <a:latin typeface="Candara"/>
              <a:ea typeface="Candara"/>
              <a:cs typeface="Candara"/>
              <a:sym typeface="Candara"/>
            </a:endParaRPr>
          </a:p>
        </p:txBody>
      </p:sp>
    </p:spTree>
    <p:extLst>
      <p:ext uri="{BB962C8B-B14F-4D97-AF65-F5344CB8AC3E}">
        <p14:creationId xmlns:p14="http://schemas.microsoft.com/office/powerpoint/2010/main" val="9802928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4"/>
          <p:cNvSpPr>
            <a:spLocks noGrp="1" noChangeArrowheads="1"/>
          </p:cNvSpPr>
          <p:nvPr>
            <p:ph type="title"/>
          </p:nvPr>
        </p:nvSpPr>
        <p:spPr/>
        <p:txBody>
          <a:bodyPr/>
          <a:lstStyle/>
          <a:p>
            <a:pPr eaLnBrk="1" hangingPunct="1"/>
            <a:r>
              <a:rPr lang="en-US" dirty="0" smtClean="0">
                <a:latin typeface="Comic Sans MS" charset="0"/>
              </a:rPr>
              <a:t>Google’s search facility</a:t>
            </a:r>
            <a:endParaRPr lang="en-US" dirty="0">
              <a:latin typeface="Comic Sans MS" charset="0"/>
            </a:endParaRPr>
          </a:p>
        </p:txBody>
      </p:sp>
      <p:sp>
        <p:nvSpPr>
          <p:cNvPr id="56324" name="Rectangle 5"/>
          <p:cNvSpPr>
            <a:spLocks noGrp="1" noChangeArrowheads="1"/>
          </p:cNvSpPr>
          <p:nvPr>
            <p:ph idx="1"/>
          </p:nvPr>
        </p:nvSpPr>
        <p:spPr/>
        <p:txBody>
          <a:bodyPr>
            <a:normAutofit lnSpcReduction="10000"/>
          </a:bodyPr>
          <a:lstStyle/>
          <a:p>
            <a:pPr eaLnBrk="1" hangingPunct="1"/>
            <a:r>
              <a:rPr lang="en-US" b="1" dirty="0" smtClean="0">
                <a:solidFill>
                  <a:schemeClr val="bg1">
                    <a:lumMod val="75000"/>
                  </a:schemeClr>
                </a:solidFill>
                <a:latin typeface="Tahoma" charset="0"/>
              </a:rPr>
              <a:t>Problem</a:t>
            </a:r>
            <a:r>
              <a:rPr lang="en-US" dirty="0" smtClean="0">
                <a:solidFill>
                  <a:schemeClr val="bg1">
                    <a:lumMod val="75000"/>
                  </a:schemeClr>
                </a:solidFill>
                <a:latin typeface="Tahoma" charset="0"/>
              </a:rPr>
              <a:t>: manipulate </a:t>
            </a:r>
            <a:r>
              <a:rPr lang="en-US" b="1" dirty="0" smtClean="0">
                <a:solidFill>
                  <a:schemeClr val="bg1">
                    <a:lumMod val="75000"/>
                  </a:schemeClr>
                </a:solidFill>
                <a:latin typeface="Tahoma" charset="0"/>
              </a:rPr>
              <a:t>huge</a:t>
            </a:r>
            <a:r>
              <a:rPr lang="en-US" dirty="0" smtClean="0">
                <a:solidFill>
                  <a:schemeClr val="bg1">
                    <a:lumMod val="75000"/>
                  </a:schemeClr>
                </a:solidFill>
                <a:latin typeface="Tahoma" charset="0"/>
              </a:rPr>
              <a:t> quantities </a:t>
            </a:r>
            <a:r>
              <a:rPr lang="en-US" dirty="0">
                <a:solidFill>
                  <a:schemeClr val="bg1">
                    <a:lumMod val="75000"/>
                  </a:schemeClr>
                </a:solidFill>
                <a:latin typeface="Tahoma" charset="0"/>
              </a:rPr>
              <a:t>of </a:t>
            </a:r>
            <a:r>
              <a:rPr lang="en-US" dirty="0" smtClean="0">
                <a:solidFill>
                  <a:schemeClr val="bg1">
                    <a:lumMod val="75000"/>
                  </a:schemeClr>
                </a:solidFill>
                <a:latin typeface="Tahoma" charset="0"/>
              </a:rPr>
              <a:t>data</a:t>
            </a:r>
            <a:endParaRPr lang="en-US" dirty="0">
              <a:solidFill>
                <a:schemeClr val="bg1">
                  <a:lumMod val="75000"/>
                </a:schemeClr>
              </a:solidFill>
              <a:latin typeface="Tahoma" charset="0"/>
            </a:endParaRPr>
          </a:p>
          <a:p>
            <a:pPr eaLnBrk="1" hangingPunct="1"/>
            <a:r>
              <a:rPr lang="en-US" b="1" dirty="0">
                <a:solidFill>
                  <a:schemeClr val="bg1">
                    <a:lumMod val="75000"/>
                  </a:schemeClr>
                </a:solidFill>
                <a:latin typeface="Tahoma" charset="0"/>
              </a:rPr>
              <a:t>Approach</a:t>
            </a:r>
            <a:r>
              <a:rPr lang="en-US" dirty="0">
                <a:solidFill>
                  <a:schemeClr val="bg1">
                    <a:lumMod val="75000"/>
                  </a:schemeClr>
                </a:solidFill>
                <a:latin typeface="Tahoma" charset="0"/>
              </a:rPr>
              <a:t>: </a:t>
            </a:r>
            <a:endParaRPr lang="en-US" dirty="0" smtClean="0">
              <a:solidFill>
                <a:schemeClr val="bg1">
                  <a:lumMod val="75000"/>
                </a:schemeClr>
              </a:solidFill>
              <a:latin typeface="Tahoma" charset="0"/>
            </a:endParaRPr>
          </a:p>
          <a:p>
            <a:pPr lvl="1" eaLnBrk="1" hangingPunct="1"/>
            <a:r>
              <a:rPr lang="en-US" dirty="0" smtClean="0">
                <a:solidFill>
                  <a:schemeClr val="bg1">
                    <a:lumMod val="75000"/>
                  </a:schemeClr>
                </a:solidFill>
                <a:latin typeface="Tahoma" charset="0"/>
              </a:rPr>
              <a:t>Replicate </a:t>
            </a:r>
            <a:r>
              <a:rPr lang="en-US" dirty="0">
                <a:solidFill>
                  <a:schemeClr val="bg1">
                    <a:lumMod val="75000"/>
                  </a:schemeClr>
                </a:solidFill>
                <a:latin typeface="Tahoma" charset="0"/>
              </a:rPr>
              <a:t>processing and data </a:t>
            </a:r>
            <a:r>
              <a:rPr lang="en-US" dirty="0" smtClean="0">
                <a:solidFill>
                  <a:schemeClr val="bg1">
                    <a:lumMod val="75000"/>
                  </a:schemeClr>
                </a:solidFill>
                <a:latin typeface="Tahoma" charset="0"/>
              </a:rPr>
              <a:t>storage</a:t>
            </a:r>
          </a:p>
          <a:p>
            <a:pPr lvl="1" eaLnBrk="1" hangingPunct="1"/>
            <a:r>
              <a:rPr lang="en-US" dirty="0" smtClean="0">
                <a:solidFill>
                  <a:schemeClr val="bg1">
                    <a:lumMod val="75000"/>
                  </a:schemeClr>
                </a:solidFill>
                <a:latin typeface="Tahoma" charset="0"/>
              </a:rPr>
              <a:t>Build the network functionality in software</a:t>
            </a:r>
            <a:endParaRPr lang="en-US" dirty="0">
              <a:solidFill>
                <a:schemeClr val="bg1">
                  <a:lumMod val="75000"/>
                </a:schemeClr>
              </a:solidFill>
              <a:latin typeface="Tahoma" charset="0"/>
            </a:endParaRPr>
          </a:p>
          <a:p>
            <a:pPr eaLnBrk="1" hangingPunct="1"/>
            <a:r>
              <a:rPr lang="en-US" b="1" dirty="0" smtClean="0">
                <a:solidFill>
                  <a:schemeClr val="bg1">
                    <a:lumMod val="75000"/>
                  </a:schemeClr>
                </a:solidFill>
                <a:latin typeface="Tahoma" charset="0"/>
              </a:rPr>
              <a:t>Solutions</a:t>
            </a:r>
            <a:r>
              <a:rPr lang="en-US" dirty="0" smtClean="0">
                <a:solidFill>
                  <a:schemeClr val="bg1">
                    <a:lumMod val="75000"/>
                  </a:schemeClr>
                </a:solidFill>
                <a:latin typeface="Tahoma" charset="0"/>
              </a:rPr>
              <a:t>:</a:t>
            </a:r>
          </a:p>
          <a:p>
            <a:pPr lvl="1" eaLnBrk="1" hangingPunct="1"/>
            <a:r>
              <a:rPr lang="en-US" b="1" dirty="0" smtClean="0">
                <a:latin typeface="Tahoma" charset="0"/>
              </a:rPr>
              <a:t>Google </a:t>
            </a:r>
            <a:r>
              <a:rPr lang="en-US" b="1" dirty="0">
                <a:latin typeface="Tahoma" charset="0"/>
              </a:rPr>
              <a:t>distributed file system (GFS</a:t>
            </a:r>
            <a:r>
              <a:rPr lang="en-US" b="1" dirty="0" smtClean="0">
                <a:latin typeface="Tahoma" charset="0"/>
              </a:rPr>
              <a:t>) </a:t>
            </a:r>
          </a:p>
          <a:p>
            <a:pPr lvl="2" eaLnBrk="1" hangingPunct="1"/>
            <a:r>
              <a:rPr lang="en-US" dirty="0" smtClean="0">
                <a:latin typeface="Tahoma" charset="0"/>
              </a:rPr>
              <a:t>Typically </a:t>
            </a:r>
            <a:r>
              <a:rPr lang="en-US" dirty="0">
                <a:latin typeface="Tahoma" charset="0"/>
              </a:rPr>
              <a:t>large files, failure expected and handled</a:t>
            </a:r>
          </a:p>
          <a:p>
            <a:pPr lvl="1" eaLnBrk="1" hangingPunct="1"/>
            <a:r>
              <a:rPr lang="en-US" b="1" dirty="0" err="1">
                <a:latin typeface="Tahoma" charset="0"/>
              </a:rPr>
              <a:t>MapReduce</a:t>
            </a:r>
            <a:endParaRPr lang="en-US" b="1" dirty="0">
              <a:latin typeface="Tahoma" charset="0"/>
            </a:endParaRPr>
          </a:p>
          <a:p>
            <a:pPr lvl="2" eaLnBrk="1" hangingPunct="1"/>
            <a:r>
              <a:rPr lang="en-US" dirty="0">
                <a:latin typeface="Tahoma" charset="0"/>
              </a:rPr>
              <a:t>Data selection and reduction</a:t>
            </a:r>
          </a:p>
          <a:p>
            <a:pPr lvl="2" eaLnBrk="1" hangingPunct="1"/>
            <a:r>
              <a:rPr lang="en-US" dirty="0" smtClean="0">
                <a:latin typeface="Tahoma" charset="0"/>
              </a:rPr>
              <a:t>Parallelization </a:t>
            </a:r>
            <a:r>
              <a:rPr lang="en-US" dirty="0">
                <a:latin typeface="Tahoma" charset="0"/>
              </a:rPr>
              <a:t>done </a:t>
            </a:r>
            <a:r>
              <a:rPr lang="en-US" dirty="0" smtClean="0">
                <a:latin typeface="Tahoma" charset="0"/>
              </a:rPr>
              <a:t>automatically</a:t>
            </a:r>
          </a:p>
          <a:p>
            <a:pPr lvl="1" eaLnBrk="1" hangingPunct="1"/>
            <a:r>
              <a:rPr lang="en-US" b="1" dirty="0" smtClean="0">
                <a:latin typeface="Tahoma" charset="0"/>
              </a:rPr>
              <a:t>Software defined networking</a:t>
            </a:r>
          </a:p>
          <a:p>
            <a:pPr lvl="2" eaLnBrk="1" hangingPunct="1"/>
            <a:r>
              <a:rPr lang="en-US" dirty="0" err="1" smtClean="0">
                <a:latin typeface="Tahoma" charset="0"/>
              </a:rPr>
              <a:t>OpenFlow</a:t>
            </a:r>
            <a:r>
              <a:rPr lang="en-US" dirty="0" smtClean="0">
                <a:latin typeface="Tahoma" charset="0"/>
              </a:rPr>
              <a:t> manages the internal </a:t>
            </a:r>
            <a:br>
              <a:rPr lang="en-US" dirty="0" smtClean="0">
                <a:latin typeface="Tahoma" charset="0"/>
              </a:rPr>
            </a:br>
            <a:r>
              <a:rPr lang="en-US" dirty="0" smtClean="0">
                <a:latin typeface="Tahoma" charset="0"/>
              </a:rPr>
              <a:t>data center network</a:t>
            </a:r>
            <a:endParaRPr lang="en-US" dirty="0">
              <a:latin typeface="Tahoma" charset="0"/>
            </a:endParaRPr>
          </a:p>
        </p:txBody>
      </p:sp>
      <p:pic>
        <p:nvPicPr>
          <p:cNvPr id="5" name="Picture 4"/>
          <p:cNvPicPr>
            <a:picLocks noChangeAspect="1"/>
          </p:cNvPicPr>
          <p:nvPr/>
        </p:nvPicPr>
        <p:blipFill>
          <a:blip r:embed="rId3"/>
          <a:stretch>
            <a:fillRect/>
          </a:stretch>
        </p:blipFill>
        <p:spPr>
          <a:xfrm>
            <a:off x="5868146" y="5085185"/>
            <a:ext cx="3051831" cy="1121081"/>
          </a:xfrm>
          <a:prstGeom prst="rect">
            <a:avLst/>
          </a:prstGeom>
        </p:spPr>
      </p:pic>
    </p:spTree>
    <p:extLst>
      <p:ext uri="{BB962C8B-B14F-4D97-AF65-F5344CB8AC3E}">
        <p14:creationId xmlns:p14="http://schemas.microsoft.com/office/powerpoint/2010/main" val="22487827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4"/>
          <p:cNvSpPr>
            <a:spLocks noGrp="1" noChangeArrowheads="1"/>
          </p:cNvSpPr>
          <p:nvPr>
            <p:ph type="title"/>
          </p:nvPr>
        </p:nvSpPr>
        <p:spPr/>
        <p:txBody>
          <a:bodyPr/>
          <a:lstStyle/>
          <a:p>
            <a:pPr eaLnBrk="1" hangingPunct="1"/>
            <a:r>
              <a:rPr lang="en-US" dirty="0" smtClean="0">
                <a:latin typeface="Comic Sans MS" charset="0"/>
              </a:rPr>
              <a:t>Google’s search facility</a:t>
            </a:r>
            <a:endParaRPr lang="en-US" dirty="0">
              <a:latin typeface="Comic Sans MS" charset="0"/>
            </a:endParaRPr>
          </a:p>
        </p:txBody>
      </p:sp>
      <p:sp>
        <p:nvSpPr>
          <p:cNvPr id="56324" name="Rectangle 5"/>
          <p:cNvSpPr>
            <a:spLocks noGrp="1" noChangeArrowheads="1"/>
          </p:cNvSpPr>
          <p:nvPr>
            <p:ph idx="1"/>
          </p:nvPr>
        </p:nvSpPr>
        <p:spPr/>
        <p:txBody>
          <a:bodyPr>
            <a:normAutofit lnSpcReduction="10000"/>
          </a:bodyPr>
          <a:lstStyle/>
          <a:p>
            <a:pPr eaLnBrk="1" hangingPunct="1"/>
            <a:r>
              <a:rPr lang="en-US" b="1" dirty="0" smtClean="0">
                <a:solidFill>
                  <a:schemeClr val="bg1">
                    <a:lumMod val="75000"/>
                  </a:schemeClr>
                </a:solidFill>
                <a:latin typeface="Tahoma" charset="0"/>
              </a:rPr>
              <a:t>Problem</a:t>
            </a:r>
            <a:r>
              <a:rPr lang="en-US" dirty="0" smtClean="0">
                <a:solidFill>
                  <a:schemeClr val="bg1">
                    <a:lumMod val="75000"/>
                  </a:schemeClr>
                </a:solidFill>
                <a:latin typeface="Tahoma" charset="0"/>
              </a:rPr>
              <a:t>: manipulate </a:t>
            </a:r>
            <a:r>
              <a:rPr lang="en-US" b="1" dirty="0" smtClean="0">
                <a:solidFill>
                  <a:schemeClr val="bg1">
                    <a:lumMod val="75000"/>
                  </a:schemeClr>
                </a:solidFill>
                <a:latin typeface="Tahoma" charset="0"/>
              </a:rPr>
              <a:t>huge</a:t>
            </a:r>
            <a:r>
              <a:rPr lang="en-US" dirty="0" smtClean="0">
                <a:solidFill>
                  <a:schemeClr val="bg1">
                    <a:lumMod val="75000"/>
                  </a:schemeClr>
                </a:solidFill>
                <a:latin typeface="Tahoma" charset="0"/>
              </a:rPr>
              <a:t> quantities </a:t>
            </a:r>
            <a:r>
              <a:rPr lang="en-US" dirty="0">
                <a:solidFill>
                  <a:schemeClr val="bg1">
                    <a:lumMod val="75000"/>
                  </a:schemeClr>
                </a:solidFill>
                <a:latin typeface="Tahoma" charset="0"/>
              </a:rPr>
              <a:t>of </a:t>
            </a:r>
            <a:r>
              <a:rPr lang="en-US" dirty="0" smtClean="0">
                <a:solidFill>
                  <a:schemeClr val="bg1">
                    <a:lumMod val="75000"/>
                  </a:schemeClr>
                </a:solidFill>
                <a:latin typeface="Tahoma" charset="0"/>
              </a:rPr>
              <a:t>data</a:t>
            </a:r>
            <a:endParaRPr lang="en-US" dirty="0">
              <a:solidFill>
                <a:schemeClr val="bg1">
                  <a:lumMod val="75000"/>
                </a:schemeClr>
              </a:solidFill>
              <a:latin typeface="Tahoma" charset="0"/>
            </a:endParaRPr>
          </a:p>
          <a:p>
            <a:pPr eaLnBrk="1" hangingPunct="1"/>
            <a:r>
              <a:rPr lang="en-US" b="1" dirty="0">
                <a:solidFill>
                  <a:schemeClr val="bg1">
                    <a:lumMod val="75000"/>
                  </a:schemeClr>
                </a:solidFill>
                <a:latin typeface="Tahoma" charset="0"/>
              </a:rPr>
              <a:t>Approach</a:t>
            </a:r>
            <a:r>
              <a:rPr lang="en-US" dirty="0">
                <a:solidFill>
                  <a:schemeClr val="bg1">
                    <a:lumMod val="75000"/>
                  </a:schemeClr>
                </a:solidFill>
                <a:latin typeface="Tahoma" charset="0"/>
              </a:rPr>
              <a:t>: </a:t>
            </a:r>
            <a:endParaRPr lang="en-US" dirty="0" smtClean="0">
              <a:solidFill>
                <a:schemeClr val="bg1">
                  <a:lumMod val="75000"/>
                </a:schemeClr>
              </a:solidFill>
              <a:latin typeface="Tahoma" charset="0"/>
            </a:endParaRPr>
          </a:p>
          <a:p>
            <a:pPr lvl="1" eaLnBrk="1" hangingPunct="1"/>
            <a:r>
              <a:rPr lang="en-US" dirty="0" smtClean="0">
                <a:solidFill>
                  <a:schemeClr val="bg1">
                    <a:lumMod val="75000"/>
                  </a:schemeClr>
                </a:solidFill>
                <a:latin typeface="Tahoma" charset="0"/>
              </a:rPr>
              <a:t>Replicate </a:t>
            </a:r>
            <a:r>
              <a:rPr lang="en-US" dirty="0">
                <a:solidFill>
                  <a:schemeClr val="bg1">
                    <a:lumMod val="75000"/>
                  </a:schemeClr>
                </a:solidFill>
                <a:latin typeface="Tahoma" charset="0"/>
              </a:rPr>
              <a:t>processing and data </a:t>
            </a:r>
            <a:r>
              <a:rPr lang="en-US" dirty="0" smtClean="0">
                <a:solidFill>
                  <a:schemeClr val="bg1">
                    <a:lumMod val="75000"/>
                  </a:schemeClr>
                </a:solidFill>
                <a:latin typeface="Tahoma" charset="0"/>
              </a:rPr>
              <a:t>storage</a:t>
            </a:r>
          </a:p>
          <a:p>
            <a:pPr lvl="1" eaLnBrk="1" hangingPunct="1"/>
            <a:r>
              <a:rPr lang="en-US" dirty="0" smtClean="0">
                <a:solidFill>
                  <a:schemeClr val="bg1">
                    <a:lumMod val="75000"/>
                  </a:schemeClr>
                </a:solidFill>
                <a:latin typeface="Tahoma" charset="0"/>
              </a:rPr>
              <a:t>Build the network functionality in software</a:t>
            </a:r>
            <a:endParaRPr lang="en-US" dirty="0">
              <a:solidFill>
                <a:schemeClr val="bg1">
                  <a:lumMod val="75000"/>
                </a:schemeClr>
              </a:solidFill>
              <a:latin typeface="Tahoma" charset="0"/>
            </a:endParaRPr>
          </a:p>
          <a:p>
            <a:pPr eaLnBrk="1" hangingPunct="1"/>
            <a:r>
              <a:rPr lang="en-US" b="1" dirty="0" smtClean="0">
                <a:solidFill>
                  <a:schemeClr val="bg1">
                    <a:lumMod val="75000"/>
                  </a:schemeClr>
                </a:solidFill>
                <a:latin typeface="Tahoma" charset="0"/>
              </a:rPr>
              <a:t>Solutions</a:t>
            </a:r>
            <a:r>
              <a:rPr lang="en-US" dirty="0" smtClean="0">
                <a:solidFill>
                  <a:schemeClr val="bg1">
                    <a:lumMod val="75000"/>
                  </a:schemeClr>
                </a:solidFill>
                <a:latin typeface="Tahoma" charset="0"/>
              </a:rPr>
              <a:t>:</a:t>
            </a:r>
          </a:p>
          <a:p>
            <a:pPr lvl="1" eaLnBrk="1" hangingPunct="1"/>
            <a:r>
              <a:rPr lang="en-US" b="1" dirty="0" smtClean="0">
                <a:latin typeface="Tahoma" charset="0"/>
              </a:rPr>
              <a:t>Google </a:t>
            </a:r>
            <a:r>
              <a:rPr lang="en-US" b="1" dirty="0">
                <a:latin typeface="Tahoma" charset="0"/>
              </a:rPr>
              <a:t>distributed file system (GFS</a:t>
            </a:r>
            <a:r>
              <a:rPr lang="en-US" b="1" dirty="0" smtClean="0">
                <a:latin typeface="Tahoma" charset="0"/>
              </a:rPr>
              <a:t>) </a:t>
            </a:r>
          </a:p>
          <a:p>
            <a:pPr lvl="2" eaLnBrk="1" hangingPunct="1"/>
            <a:r>
              <a:rPr lang="en-US" dirty="0" smtClean="0">
                <a:latin typeface="Tahoma" charset="0"/>
              </a:rPr>
              <a:t>Typically </a:t>
            </a:r>
            <a:r>
              <a:rPr lang="en-US" dirty="0">
                <a:latin typeface="Tahoma" charset="0"/>
              </a:rPr>
              <a:t>large files, failure expected and handled</a:t>
            </a:r>
          </a:p>
          <a:p>
            <a:pPr lvl="1" eaLnBrk="1" hangingPunct="1"/>
            <a:r>
              <a:rPr lang="en-US" b="1" dirty="0" err="1">
                <a:latin typeface="Tahoma" charset="0"/>
              </a:rPr>
              <a:t>MapReduce</a:t>
            </a:r>
            <a:endParaRPr lang="en-US" b="1" dirty="0">
              <a:latin typeface="Tahoma" charset="0"/>
            </a:endParaRPr>
          </a:p>
          <a:p>
            <a:pPr lvl="2" eaLnBrk="1" hangingPunct="1"/>
            <a:r>
              <a:rPr lang="en-US" dirty="0">
                <a:latin typeface="Tahoma" charset="0"/>
              </a:rPr>
              <a:t>Data selection and reduction</a:t>
            </a:r>
          </a:p>
          <a:p>
            <a:pPr lvl="2" eaLnBrk="1" hangingPunct="1"/>
            <a:r>
              <a:rPr lang="en-US" dirty="0" smtClean="0">
                <a:latin typeface="Tahoma" charset="0"/>
              </a:rPr>
              <a:t>Parallelization </a:t>
            </a:r>
            <a:r>
              <a:rPr lang="en-US" dirty="0">
                <a:latin typeface="Tahoma" charset="0"/>
              </a:rPr>
              <a:t>done </a:t>
            </a:r>
            <a:r>
              <a:rPr lang="en-US" dirty="0" smtClean="0">
                <a:latin typeface="Tahoma" charset="0"/>
              </a:rPr>
              <a:t>automatically</a:t>
            </a:r>
          </a:p>
          <a:p>
            <a:pPr lvl="1" eaLnBrk="1" hangingPunct="1"/>
            <a:r>
              <a:rPr lang="en-US" b="1" dirty="0" smtClean="0">
                <a:latin typeface="Tahoma" charset="0"/>
              </a:rPr>
              <a:t>Software defined networking</a:t>
            </a:r>
          </a:p>
          <a:p>
            <a:pPr lvl="2" eaLnBrk="1" hangingPunct="1"/>
            <a:r>
              <a:rPr lang="en-US" dirty="0" err="1" smtClean="0">
                <a:latin typeface="Tahoma" charset="0"/>
              </a:rPr>
              <a:t>OpenFlow</a:t>
            </a:r>
            <a:r>
              <a:rPr lang="en-US" dirty="0" smtClean="0">
                <a:latin typeface="Tahoma" charset="0"/>
              </a:rPr>
              <a:t> manages the internal </a:t>
            </a:r>
            <a:br>
              <a:rPr lang="en-US" dirty="0" smtClean="0">
                <a:latin typeface="Tahoma" charset="0"/>
              </a:rPr>
            </a:br>
            <a:r>
              <a:rPr lang="en-US" dirty="0" smtClean="0">
                <a:latin typeface="Tahoma" charset="0"/>
              </a:rPr>
              <a:t>data center network</a:t>
            </a:r>
            <a:endParaRPr lang="en-US" dirty="0">
              <a:latin typeface="Tahoma" charset="0"/>
            </a:endParaRPr>
          </a:p>
        </p:txBody>
      </p:sp>
      <p:pic>
        <p:nvPicPr>
          <p:cNvPr id="5" name="Picture 4"/>
          <p:cNvPicPr>
            <a:picLocks noChangeAspect="1"/>
          </p:cNvPicPr>
          <p:nvPr/>
        </p:nvPicPr>
        <p:blipFill>
          <a:blip r:embed="rId3"/>
          <a:stretch>
            <a:fillRect/>
          </a:stretch>
        </p:blipFill>
        <p:spPr>
          <a:xfrm>
            <a:off x="5868146" y="5085185"/>
            <a:ext cx="3051831" cy="1121081"/>
          </a:xfrm>
          <a:prstGeom prst="rect">
            <a:avLst/>
          </a:prstGeom>
        </p:spPr>
      </p:pic>
      <p:sp>
        <p:nvSpPr>
          <p:cNvPr id="2" name="Rectangle 1"/>
          <p:cNvSpPr/>
          <p:nvPr/>
        </p:nvSpPr>
        <p:spPr bwMode="auto">
          <a:xfrm>
            <a:off x="1425461" y="3032161"/>
            <a:ext cx="5338994" cy="596067"/>
          </a:xfrm>
          <a:prstGeom prst="rect">
            <a:avLst/>
          </a:prstGeom>
          <a:solidFill>
            <a:schemeClr val="accent1">
              <a:alpha val="0"/>
            </a:schemeClr>
          </a:solidFill>
          <a:ln w="76200" cap="flat" cmpd="sng" algn="ctr">
            <a:solidFill>
              <a:srgbClr val="FF0909"/>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3" name="TextBox 2"/>
          <p:cNvSpPr txBox="1"/>
          <p:nvPr/>
        </p:nvSpPr>
        <p:spPr>
          <a:xfrm>
            <a:off x="6932917" y="2436096"/>
            <a:ext cx="2022859" cy="707886"/>
          </a:xfrm>
          <a:prstGeom prst="rect">
            <a:avLst/>
          </a:prstGeom>
          <a:noFill/>
        </p:spPr>
        <p:txBody>
          <a:bodyPr wrap="none" rtlCol="0">
            <a:spAutoFit/>
          </a:bodyPr>
          <a:lstStyle/>
          <a:p>
            <a:r>
              <a:rPr lang="en-CA" sz="2000" b="1" dirty="0" smtClean="0">
                <a:solidFill>
                  <a:srgbClr val="FF0000"/>
                </a:solidFill>
              </a:rPr>
              <a:t>First of its kind</a:t>
            </a:r>
          </a:p>
          <a:p>
            <a:r>
              <a:rPr lang="en-CA" sz="2000" b="1" dirty="0" err="1" smtClean="0">
                <a:solidFill>
                  <a:srgbClr val="FF0000"/>
                </a:solidFill>
              </a:rPr>
              <a:t>NoSQL</a:t>
            </a:r>
            <a:r>
              <a:rPr lang="en-CA" sz="2000" b="1" dirty="0" smtClean="0">
                <a:solidFill>
                  <a:srgbClr val="FF0000"/>
                </a:solidFill>
              </a:rPr>
              <a:t> DB!</a:t>
            </a:r>
            <a:endParaRPr lang="en-CA" sz="2000" b="1" dirty="0">
              <a:solidFill>
                <a:srgbClr val="FF0000"/>
              </a:solidFill>
            </a:endParaRPr>
          </a:p>
        </p:txBody>
      </p:sp>
      <p:cxnSp>
        <p:nvCxnSpPr>
          <p:cNvPr id="6" name="Straight Arrow Connector 5"/>
          <p:cNvCxnSpPr>
            <a:stCxn id="3" idx="2"/>
          </p:cNvCxnSpPr>
          <p:nvPr/>
        </p:nvCxnSpPr>
        <p:spPr bwMode="auto">
          <a:xfrm flipH="1">
            <a:off x="6829248" y="3143982"/>
            <a:ext cx="1115099" cy="302835"/>
          </a:xfrm>
          <a:prstGeom prst="straightConnector1">
            <a:avLst/>
          </a:prstGeom>
          <a:ln>
            <a:solidFill>
              <a:srgbClr val="FF0909"/>
            </a:solidFill>
            <a:headEnd type="none" w="med" len="med"/>
            <a:tailEnd type="arrow"/>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5738667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4"/>
          <p:cNvSpPr>
            <a:spLocks noGrp="1" noChangeArrowheads="1"/>
          </p:cNvSpPr>
          <p:nvPr>
            <p:ph type="title"/>
          </p:nvPr>
        </p:nvSpPr>
        <p:spPr/>
        <p:txBody>
          <a:bodyPr/>
          <a:lstStyle/>
          <a:p>
            <a:pPr eaLnBrk="1" hangingPunct="1"/>
            <a:r>
              <a:rPr lang="en-US" dirty="0" smtClean="0">
                <a:latin typeface="Comic Sans MS" charset="0"/>
              </a:rPr>
              <a:t>Google’s search facility</a:t>
            </a:r>
            <a:endParaRPr lang="en-US" dirty="0">
              <a:latin typeface="Comic Sans MS" charset="0"/>
            </a:endParaRPr>
          </a:p>
        </p:txBody>
      </p:sp>
      <p:sp>
        <p:nvSpPr>
          <p:cNvPr id="56324" name="Rectangle 5"/>
          <p:cNvSpPr>
            <a:spLocks noGrp="1" noChangeArrowheads="1"/>
          </p:cNvSpPr>
          <p:nvPr>
            <p:ph idx="1"/>
          </p:nvPr>
        </p:nvSpPr>
        <p:spPr/>
        <p:txBody>
          <a:bodyPr>
            <a:normAutofit lnSpcReduction="10000"/>
          </a:bodyPr>
          <a:lstStyle/>
          <a:p>
            <a:pPr eaLnBrk="1" hangingPunct="1"/>
            <a:r>
              <a:rPr lang="en-US" b="1" dirty="0" smtClean="0">
                <a:solidFill>
                  <a:schemeClr val="bg1">
                    <a:lumMod val="75000"/>
                  </a:schemeClr>
                </a:solidFill>
                <a:latin typeface="Tahoma" charset="0"/>
              </a:rPr>
              <a:t>Problem</a:t>
            </a:r>
            <a:r>
              <a:rPr lang="en-US" dirty="0" smtClean="0">
                <a:solidFill>
                  <a:schemeClr val="bg1">
                    <a:lumMod val="75000"/>
                  </a:schemeClr>
                </a:solidFill>
                <a:latin typeface="Tahoma" charset="0"/>
              </a:rPr>
              <a:t>: manipulate </a:t>
            </a:r>
            <a:r>
              <a:rPr lang="en-US" b="1" dirty="0" smtClean="0">
                <a:solidFill>
                  <a:schemeClr val="bg1">
                    <a:lumMod val="75000"/>
                  </a:schemeClr>
                </a:solidFill>
                <a:latin typeface="Tahoma" charset="0"/>
              </a:rPr>
              <a:t>huge</a:t>
            </a:r>
            <a:r>
              <a:rPr lang="en-US" dirty="0" smtClean="0">
                <a:solidFill>
                  <a:schemeClr val="bg1">
                    <a:lumMod val="75000"/>
                  </a:schemeClr>
                </a:solidFill>
                <a:latin typeface="Tahoma" charset="0"/>
              </a:rPr>
              <a:t> quantities </a:t>
            </a:r>
            <a:r>
              <a:rPr lang="en-US" dirty="0">
                <a:solidFill>
                  <a:schemeClr val="bg1">
                    <a:lumMod val="75000"/>
                  </a:schemeClr>
                </a:solidFill>
                <a:latin typeface="Tahoma" charset="0"/>
              </a:rPr>
              <a:t>of </a:t>
            </a:r>
            <a:r>
              <a:rPr lang="en-US" dirty="0" smtClean="0">
                <a:solidFill>
                  <a:schemeClr val="bg1">
                    <a:lumMod val="75000"/>
                  </a:schemeClr>
                </a:solidFill>
                <a:latin typeface="Tahoma" charset="0"/>
              </a:rPr>
              <a:t>data</a:t>
            </a:r>
            <a:endParaRPr lang="en-US" dirty="0">
              <a:solidFill>
                <a:schemeClr val="bg1">
                  <a:lumMod val="75000"/>
                </a:schemeClr>
              </a:solidFill>
              <a:latin typeface="Tahoma" charset="0"/>
            </a:endParaRPr>
          </a:p>
          <a:p>
            <a:pPr eaLnBrk="1" hangingPunct="1"/>
            <a:r>
              <a:rPr lang="en-US" b="1" dirty="0">
                <a:solidFill>
                  <a:schemeClr val="bg1">
                    <a:lumMod val="75000"/>
                  </a:schemeClr>
                </a:solidFill>
                <a:latin typeface="Tahoma" charset="0"/>
              </a:rPr>
              <a:t>Approach</a:t>
            </a:r>
            <a:r>
              <a:rPr lang="en-US" dirty="0">
                <a:solidFill>
                  <a:schemeClr val="bg1">
                    <a:lumMod val="75000"/>
                  </a:schemeClr>
                </a:solidFill>
                <a:latin typeface="Tahoma" charset="0"/>
              </a:rPr>
              <a:t>: </a:t>
            </a:r>
            <a:endParaRPr lang="en-US" dirty="0" smtClean="0">
              <a:solidFill>
                <a:schemeClr val="bg1">
                  <a:lumMod val="75000"/>
                </a:schemeClr>
              </a:solidFill>
              <a:latin typeface="Tahoma" charset="0"/>
            </a:endParaRPr>
          </a:p>
          <a:p>
            <a:pPr lvl="1" eaLnBrk="1" hangingPunct="1"/>
            <a:r>
              <a:rPr lang="en-US" dirty="0" smtClean="0">
                <a:solidFill>
                  <a:schemeClr val="bg1">
                    <a:lumMod val="75000"/>
                  </a:schemeClr>
                </a:solidFill>
                <a:latin typeface="Tahoma" charset="0"/>
              </a:rPr>
              <a:t>Replicate </a:t>
            </a:r>
            <a:r>
              <a:rPr lang="en-US" dirty="0">
                <a:solidFill>
                  <a:schemeClr val="bg1">
                    <a:lumMod val="75000"/>
                  </a:schemeClr>
                </a:solidFill>
                <a:latin typeface="Tahoma" charset="0"/>
              </a:rPr>
              <a:t>processing and data </a:t>
            </a:r>
            <a:r>
              <a:rPr lang="en-US" dirty="0" smtClean="0">
                <a:solidFill>
                  <a:schemeClr val="bg1">
                    <a:lumMod val="75000"/>
                  </a:schemeClr>
                </a:solidFill>
                <a:latin typeface="Tahoma" charset="0"/>
              </a:rPr>
              <a:t>storage</a:t>
            </a:r>
          </a:p>
          <a:p>
            <a:pPr lvl="1" eaLnBrk="1" hangingPunct="1"/>
            <a:r>
              <a:rPr lang="en-US" dirty="0" smtClean="0">
                <a:solidFill>
                  <a:schemeClr val="bg1">
                    <a:lumMod val="75000"/>
                  </a:schemeClr>
                </a:solidFill>
                <a:latin typeface="Tahoma" charset="0"/>
              </a:rPr>
              <a:t>Build the network functionality in software</a:t>
            </a:r>
            <a:endParaRPr lang="en-US" dirty="0">
              <a:solidFill>
                <a:schemeClr val="bg1">
                  <a:lumMod val="75000"/>
                </a:schemeClr>
              </a:solidFill>
              <a:latin typeface="Tahoma" charset="0"/>
            </a:endParaRPr>
          </a:p>
          <a:p>
            <a:pPr eaLnBrk="1" hangingPunct="1"/>
            <a:r>
              <a:rPr lang="en-US" b="1" dirty="0" smtClean="0">
                <a:solidFill>
                  <a:schemeClr val="bg1">
                    <a:lumMod val="75000"/>
                  </a:schemeClr>
                </a:solidFill>
                <a:latin typeface="Tahoma" charset="0"/>
              </a:rPr>
              <a:t>Solutions</a:t>
            </a:r>
            <a:r>
              <a:rPr lang="en-US" dirty="0" smtClean="0">
                <a:solidFill>
                  <a:schemeClr val="bg1">
                    <a:lumMod val="75000"/>
                  </a:schemeClr>
                </a:solidFill>
                <a:latin typeface="Tahoma" charset="0"/>
              </a:rPr>
              <a:t>:</a:t>
            </a:r>
          </a:p>
          <a:p>
            <a:pPr lvl="1" eaLnBrk="1" hangingPunct="1"/>
            <a:r>
              <a:rPr lang="en-US" b="1" dirty="0" smtClean="0">
                <a:latin typeface="Tahoma" charset="0"/>
              </a:rPr>
              <a:t>Google </a:t>
            </a:r>
            <a:r>
              <a:rPr lang="en-US" b="1" dirty="0">
                <a:latin typeface="Tahoma" charset="0"/>
              </a:rPr>
              <a:t>distributed file system (GFS</a:t>
            </a:r>
            <a:r>
              <a:rPr lang="en-US" b="1" dirty="0" smtClean="0">
                <a:latin typeface="Tahoma" charset="0"/>
              </a:rPr>
              <a:t>) </a:t>
            </a:r>
          </a:p>
          <a:p>
            <a:pPr lvl="2" eaLnBrk="1" hangingPunct="1"/>
            <a:r>
              <a:rPr lang="en-US" dirty="0" smtClean="0">
                <a:latin typeface="Tahoma" charset="0"/>
              </a:rPr>
              <a:t>Typically </a:t>
            </a:r>
            <a:r>
              <a:rPr lang="en-US" dirty="0">
                <a:latin typeface="Tahoma" charset="0"/>
              </a:rPr>
              <a:t>large files, failure expected and handled</a:t>
            </a:r>
          </a:p>
          <a:p>
            <a:pPr lvl="1" eaLnBrk="1" hangingPunct="1"/>
            <a:r>
              <a:rPr lang="en-US" b="1" dirty="0" err="1">
                <a:latin typeface="Tahoma" charset="0"/>
              </a:rPr>
              <a:t>MapReduce</a:t>
            </a:r>
            <a:endParaRPr lang="en-US" b="1" dirty="0">
              <a:latin typeface="Tahoma" charset="0"/>
            </a:endParaRPr>
          </a:p>
          <a:p>
            <a:pPr lvl="2" eaLnBrk="1" hangingPunct="1"/>
            <a:r>
              <a:rPr lang="en-US" dirty="0">
                <a:latin typeface="Tahoma" charset="0"/>
              </a:rPr>
              <a:t>Data selection and reduction</a:t>
            </a:r>
          </a:p>
          <a:p>
            <a:pPr lvl="2" eaLnBrk="1" hangingPunct="1"/>
            <a:r>
              <a:rPr lang="en-US" dirty="0" smtClean="0">
                <a:latin typeface="Tahoma" charset="0"/>
              </a:rPr>
              <a:t>Parallelization </a:t>
            </a:r>
            <a:r>
              <a:rPr lang="en-US" dirty="0">
                <a:latin typeface="Tahoma" charset="0"/>
              </a:rPr>
              <a:t>done </a:t>
            </a:r>
            <a:r>
              <a:rPr lang="en-US" dirty="0" smtClean="0">
                <a:latin typeface="Tahoma" charset="0"/>
              </a:rPr>
              <a:t>automatically</a:t>
            </a:r>
          </a:p>
          <a:p>
            <a:pPr lvl="1" eaLnBrk="1" hangingPunct="1"/>
            <a:r>
              <a:rPr lang="en-US" b="1" dirty="0" smtClean="0">
                <a:latin typeface="Tahoma" charset="0"/>
              </a:rPr>
              <a:t>Software defined networking</a:t>
            </a:r>
          </a:p>
          <a:p>
            <a:pPr lvl="2" eaLnBrk="1" hangingPunct="1"/>
            <a:r>
              <a:rPr lang="en-US" dirty="0" err="1" smtClean="0">
                <a:latin typeface="Tahoma" charset="0"/>
              </a:rPr>
              <a:t>OpenFlow</a:t>
            </a:r>
            <a:r>
              <a:rPr lang="en-US" dirty="0" smtClean="0">
                <a:latin typeface="Tahoma" charset="0"/>
              </a:rPr>
              <a:t> manages the internal </a:t>
            </a:r>
            <a:br>
              <a:rPr lang="en-US" dirty="0" smtClean="0">
                <a:latin typeface="Tahoma" charset="0"/>
              </a:rPr>
            </a:br>
            <a:r>
              <a:rPr lang="en-US" dirty="0" smtClean="0">
                <a:latin typeface="Tahoma" charset="0"/>
              </a:rPr>
              <a:t>data center network</a:t>
            </a:r>
            <a:endParaRPr lang="en-US" dirty="0">
              <a:latin typeface="Tahoma" charset="0"/>
            </a:endParaRPr>
          </a:p>
        </p:txBody>
      </p:sp>
      <p:pic>
        <p:nvPicPr>
          <p:cNvPr id="5" name="Picture 4"/>
          <p:cNvPicPr>
            <a:picLocks noChangeAspect="1"/>
          </p:cNvPicPr>
          <p:nvPr/>
        </p:nvPicPr>
        <p:blipFill>
          <a:blip r:embed="rId3"/>
          <a:stretch>
            <a:fillRect/>
          </a:stretch>
        </p:blipFill>
        <p:spPr>
          <a:xfrm>
            <a:off x="5868146" y="5085185"/>
            <a:ext cx="3051831" cy="1121081"/>
          </a:xfrm>
          <a:prstGeom prst="rect">
            <a:avLst/>
          </a:prstGeom>
        </p:spPr>
      </p:pic>
      <p:sp>
        <p:nvSpPr>
          <p:cNvPr id="2" name="Rectangle 1"/>
          <p:cNvSpPr/>
          <p:nvPr/>
        </p:nvSpPr>
        <p:spPr bwMode="auto">
          <a:xfrm>
            <a:off x="1425461" y="3032161"/>
            <a:ext cx="5338994" cy="596067"/>
          </a:xfrm>
          <a:prstGeom prst="rect">
            <a:avLst/>
          </a:prstGeom>
          <a:solidFill>
            <a:schemeClr val="accent1">
              <a:alpha val="0"/>
            </a:schemeClr>
          </a:solidFill>
          <a:ln w="76200" cap="flat" cmpd="sng" algn="ctr">
            <a:solidFill>
              <a:srgbClr val="FF0909"/>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6" name="Rectangle 5"/>
          <p:cNvSpPr/>
          <p:nvPr/>
        </p:nvSpPr>
        <p:spPr bwMode="auto">
          <a:xfrm>
            <a:off x="1412502" y="3861472"/>
            <a:ext cx="5338994" cy="440572"/>
          </a:xfrm>
          <a:prstGeom prst="rect">
            <a:avLst/>
          </a:prstGeom>
          <a:solidFill>
            <a:schemeClr val="accent1">
              <a:alpha val="0"/>
            </a:schemeClr>
          </a:solidFill>
          <a:ln w="76200" cap="flat" cmpd="sng" algn="ctr">
            <a:solidFill>
              <a:srgbClr val="FF0909"/>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6932917" y="2436096"/>
            <a:ext cx="2022859" cy="707886"/>
          </a:xfrm>
          <a:prstGeom prst="rect">
            <a:avLst/>
          </a:prstGeom>
          <a:noFill/>
        </p:spPr>
        <p:txBody>
          <a:bodyPr wrap="none" rtlCol="0">
            <a:spAutoFit/>
          </a:bodyPr>
          <a:lstStyle/>
          <a:p>
            <a:r>
              <a:rPr lang="en-CA" sz="2000" b="1" dirty="0" smtClean="0">
                <a:solidFill>
                  <a:srgbClr val="FF0000"/>
                </a:solidFill>
              </a:rPr>
              <a:t>First of its kind</a:t>
            </a:r>
          </a:p>
          <a:p>
            <a:r>
              <a:rPr lang="en-CA" sz="2000" b="1" dirty="0" err="1" smtClean="0">
                <a:solidFill>
                  <a:srgbClr val="FF0000"/>
                </a:solidFill>
              </a:rPr>
              <a:t>NoSQL</a:t>
            </a:r>
            <a:r>
              <a:rPr lang="en-CA" sz="2000" b="1" dirty="0" smtClean="0">
                <a:solidFill>
                  <a:srgbClr val="FF0000"/>
                </a:solidFill>
              </a:rPr>
              <a:t> DB!</a:t>
            </a:r>
            <a:endParaRPr lang="en-CA" sz="2000" b="1" dirty="0">
              <a:solidFill>
                <a:srgbClr val="FF0000"/>
              </a:solidFill>
            </a:endParaRPr>
          </a:p>
        </p:txBody>
      </p:sp>
      <p:cxnSp>
        <p:nvCxnSpPr>
          <p:cNvPr id="8" name="Straight Arrow Connector 7"/>
          <p:cNvCxnSpPr>
            <a:stCxn id="7" idx="2"/>
          </p:cNvCxnSpPr>
          <p:nvPr/>
        </p:nvCxnSpPr>
        <p:spPr bwMode="auto">
          <a:xfrm flipH="1">
            <a:off x="6829248" y="3143982"/>
            <a:ext cx="1115099" cy="302835"/>
          </a:xfrm>
          <a:prstGeom prst="straightConnector1">
            <a:avLst/>
          </a:prstGeom>
          <a:ln>
            <a:solidFill>
              <a:srgbClr val="FF0909"/>
            </a:solidFill>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9" name="TextBox 8"/>
          <p:cNvSpPr txBox="1"/>
          <p:nvPr/>
        </p:nvSpPr>
        <p:spPr>
          <a:xfrm>
            <a:off x="6683591" y="4260073"/>
            <a:ext cx="2426866" cy="707886"/>
          </a:xfrm>
          <a:prstGeom prst="rect">
            <a:avLst/>
          </a:prstGeom>
          <a:noFill/>
        </p:spPr>
        <p:txBody>
          <a:bodyPr wrap="none" rtlCol="0">
            <a:spAutoFit/>
          </a:bodyPr>
          <a:lstStyle/>
          <a:p>
            <a:r>
              <a:rPr lang="en-CA" sz="2000" b="1" dirty="0" smtClean="0">
                <a:solidFill>
                  <a:srgbClr val="FF0000"/>
                </a:solidFill>
              </a:rPr>
              <a:t>First of its kind</a:t>
            </a:r>
          </a:p>
          <a:p>
            <a:r>
              <a:rPr lang="en-CA" sz="2000" b="1" dirty="0" smtClean="0">
                <a:solidFill>
                  <a:srgbClr val="FF0000"/>
                </a:solidFill>
              </a:rPr>
              <a:t>Data-</a:t>
            </a:r>
            <a:r>
              <a:rPr lang="en-CA" sz="2000" b="1" dirty="0" err="1" smtClean="0">
                <a:solidFill>
                  <a:srgbClr val="FF0000"/>
                </a:solidFill>
              </a:rPr>
              <a:t>Intesive</a:t>
            </a:r>
            <a:r>
              <a:rPr lang="en-CA" sz="2000" b="1" dirty="0" smtClean="0">
                <a:solidFill>
                  <a:srgbClr val="FF0000"/>
                </a:solidFill>
              </a:rPr>
              <a:t> App!</a:t>
            </a:r>
            <a:endParaRPr lang="en-CA" sz="2000" b="1" dirty="0">
              <a:solidFill>
                <a:srgbClr val="FF0000"/>
              </a:solidFill>
            </a:endParaRPr>
          </a:p>
        </p:txBody>
      </p:sp>
      <p:cxnSp>
        <p:nvCxnSpPr>
          <p:cNvPr id="10" name="Straight Arrow Connector 9"/>
          <p:cNvCxnSpPr>
            <a:endCxn id="6" idx="3"/>
          </p:cNvCxnSpPr>
          <p:nvPr/>
        </p:nvCxnSpPr>
        <p:spPr bwMode="auto">
          <a:xfrm flipH="1" flipV="1">
            <a:off x="6751496" y="4081758"/>
            <a:ext cx="269679" cy="264218"/>
          </a:xfrm>
          <a:prstGeom prst="straightConnector1">
            <a:avLst/>
          </a:prstGeom>
          <a:ln>
            <a:solidFill>
              <a:srgbClr val="FF0909"/>
            </a:solidFill>
            <a:headEnd type="none" w="med" len="med"/>
            <a:tailEnd type="arrow"/>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392029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4"/>
          <p:cNvSpPr>
            <a:spLocks noGrp="1" noChangeArrowheads="1"/>
          </p:cNvSpPr>
          <p:nvPr>
            <p:ph type="title"/>
          </p:nvPr>
        </p:nvSpPr>
        <p:spPr/>
        <p:txBody>
          <a:bodyPr/>
          <a:lstStyle/>
          <a:p>
            <a:pPr eaLnBrk="1" hangingPunct="1"/>
            <a:r>
              <a:rPr lang="en-US" dirty="0" smtClean="0">
                <a:latin typeface="Comic Sans MS" charset="0"/>
              </a:rPr>
              <a:t>Google’s search facility</a:t>
            </a:r>
            <a:endParaRPr lang="en-US" dirty="0">
              <a:latin typeface="Comic Sans MS" charset="0"/>
            </a:endParaRPr>
          </a:p>
        </p:txBody>
      </p:sp>
      <p:sp>
        <p:nvSpPr>
          <p:cNvPr id="56324" name="Rectangle 5"/>
          <p:cNvSpPr>
            <a:spLocks noGrp="1" noChangeArrowheads="1"/>
          </p:cNvSpPr>
          <p:nvPr>
            <p:ph idx="1"/>
          </p:nvPr>
        </p:nvSpPr>
        <p:spPr/>
        <p:txBody>
          <a:bodyPr>
            <a:normAutofit lnSpcReduction="10000"/>
          </a:bodyPr>
          <a:lstStyle/>
          <a:p>
            <a:pPr eaLnBrk="1" hangingPunct="1"/>
            <a:r>
              <a:rPr lang="en-US" b="1" dirty="0" smtClean="0">
                <a:solidFill>
                  <a:schemeClr val="bg1">
                    <a:lumMod val="75000"/>
                  </a:schemeClr>
                </a:solidFill>
                <a:latin typeface="Tahoma" charset="0"/>
              </a:rPr>
              <a:t>Problem</a:t>
            </a:r>
            <a:r>
              <a:rPr lang="en-US" dirty="0" smtClean="0">
                <a:solidFill>
                  <a:schemeClr val="bg1">
                    <a:lumMod val="75000"/>
                  </a:schemeClr>
                </a:solidFill>
                <a:latin typeface="Tahoma" charset="0"/>
              </a:rPr>
              <a:t>: manipulate </a:t>
            </a:r>
            <a:r>
              <a:rPr lang="en-US" b="1" dirty="0" smtClean="0">
                <a:solidFill>
                  <a:schemeClr val="bg1">
                    <a:lumMod val="75000"/>
                  </a:schemeClr>
                </a:solidFill>
                <a:latin typeface="Tahoma" charset="0"/>
              </a:rPr>
              <a:t>huge</a:t>
            </a:r>
            <a:r>
              <a:rPr lang="en-US" dirty="0" smtClean="0">
                <a:solidFill>
                  <a:schemeClr val="bg1">
                    <a:lumMod val="75000"/>
                  </a:schemeClr>
                </a:solidFill>
                <a:latin typeface="Tahoma" charset="0"/>
              </a:rPr>
              <a:t> quantities </a:t>
            </a:r>
            <a:r>
              <a:rPr lang="en-US" dirty="0">
                <a:solidFill>
                  <a:schemeClr val="bg1">
                    <a:lumMod val="75000"/>
                  </a:schemeClr>
                </a:solidFill>
                <a:latin typeface="Tahoma" charset="0"/>
              </a:rPr>
              <a:t>of </a:t>
            </a:r>
            <a:r>
              <a:rPr lang="en-US" dirty="0" smtClean="0">
                <a:solidFill>
                  <a:schemeClr val="bg1">
                    <a:lumMod val="75000"/>
                  </a:schemeClr>
                </a:solidFill>
                <a:latin typeface="Tahoma" charset="0"/>
              </a:rPr>
              <a:t>data</a:t>
            </a:r>
            <a:endParaRPr lang="en-US" dirty="0">
              <a:solidFill>
                <a:schemeClr val="bg1">
                  <a:lumMod val="75000"/>
                </a:schemeClr>
              </a:solidFill>
              <a:latin typeface="Tahoma" charset="0"/>
            </a:endParaRPr>
          </a:p>
          <a:p>
            <a:pPr eaLnBrk="1" hangingPunct="1"/>
            <a:r>
              <a:rPr lang="en-US" b="1" dirty="0">
                <a:solidFill>
                  <a:schemeClr val="bg1">
                    <a:lumMod val="75000"/>
                  </a:schemeClr>
                </a:solidFill>
                <a:latin typeface="Tahoma" charset="0"/>
              </a:rPr>
              <a:t>Approach</a:t>
            </a:r>
            <a:r>
              <a:rPr lang="en-US" dirty="0">
                <a:solidFill>
                  <a:schemeClr val="bg1">
                    <a:lumMod val="75000"/>
                  </a:schemeClr>
                </a:solidFill>
                <a:latin typeface="Tahoma" charset="0"/>
              </a:rPr>
              <a:t>: </a:t>
            </a:r>
            <a:endParaRPr lang="en-US" dirty="0" smtClean="0">
              <a:solidFill>
                <a:schemeClr val="bg1">
                  <a:lumMod val="75000"/>
                </a:schemeClr>
              </a:solidFill>
              <a:latin typeface="Tahoma" charset="0"/>
            </a:endParaRPr>
          </a:p>
          <a:p>
            <a:pPr lvl="1" eaLnBrk="1" hangingPunct="1"/>
            <a:r>
              <a:rPr lang="en-US" dirty="0" smtClean="0">
                <a:solidFill>
                  <a:schemeClr val="bg1">
                    <a:lumMod val="75000"/>
                  </a:schemeClr>
                </a:solidFill>
                <a:latin typeface="Tahoma" charset="0"/>
              </a:rPr>
              <a:t>Replicate </a:t>
            </a:r>
            <a:r>
              <a:rPr lang="en-US" dirty="0">
                <a:solidFill>
                  <a:schemeClr val="bg1">
                    <a:lumMod val="75000"/>
                  </a:schemeClr>
                </a:solidFill>
                <a:latin typeface="Tahoma" charset="0"/>
              </a:rPr>
              <a:t>processing and data </a:t>
            </a:r>
            <a:r>
              <a:rPr lang="en-US" dirty="0" smtClean="0">
                <a:solidFill>
                  <a:schemeClr val="bg1">
                    <a:lumMod val="75000"/>
                  </a:schemeClr>
                </a:solidFill>
                <a:latin typeface="Tahoma" charset="0"/>
              </a:rPr>
              <a:t>storage</a:t>
            </a:r>
          </a:p>
          <a:p>
            <a:pPr lvl="1" eaLnBrk="1" hangingPunct="1"/>
            <a:r>
              <a:rPr lang="en-US" dirty="0" smtClean="0">
                <a:solidFill>
                  <a:schemeClr val="bg1">
                    <a:lumMod val="75000"/>
                  </a:schemeClr>
                </a:solidFill>
                <a:latin typeface="Tahoma" charset="0"/>
              </a:rPr>
              <a:t>Build the network functionality in software</a:t>
            </a:r>
            <a:endParaRPr lang="en-US" dirty="0">
              <a:solidFill>
                <a:schemeClr val="bg1">
                  <a:lumMod val="75000"/>
                </a:schemeClr>
              </a:solidFill>
              <a:latin typeface="Tahoma" charset="0"/>
            </a:endParaRPr>
          </a:p>
          <a:p>
            <a:pPr eaLnBrk="1" hangingPunct="1"/>
            <a:r>
              <a:rPr lang="en-US" b="1" dirty="0" smtClean="0">
                <a:solidFill>
                  <a:schemeClr val="bg1">
                    <a:lumMod val="75000"/>
                  </a:schemeClr>
                </a:solidFill>
                <a:latin typeface="Tahoma" charset="0"/>
              </a:rPr>
              <a:t>Solutions</a:t>
            </a:r>
            <a:r>
              <a:rPr lang="en-US" dirty="0" smtClean="0">
                <a:solidFill>
                  <a:schemeClr val="bg1">
                    <a:lumMod val="75000"/>
                  </a:schemeClr>
                </a:solidFill>
                <a:latin typeface="Tahoma" charset="0"/>
              </a:rPr>
              <a:t>:</a:t>
            </a:r>
          </a:p>
          <a:p>
            <a:pPr lvl="1" eaLnBrk="1" hangingPunct="1"/>
            <a:r>
              <a:rPr lang="en-US" b="1" dirty="0" smtClean="0">
                <a:latin typeface="Tahoma" charset="0"/>
              </a:rPr>
              <a:t>Google </a:t>
            </a:r>
            <a:r>
              <a:rPr lang="en-US" b="1" dirty="0">
                <a:latin typeface="Tahoma" charset="0"/>
              </a:rPr>
              <a:t>distributed file system (GFS</a:t>
            </a:r>
            <a:r>
              <a:rPr lang="en-US" b="1" dirty="0" smtClean="0">
                <a:latin typeface="Tahoma" charset="0"/>
              </a:rPr>
              <a:t>) </a:t>
            </a:r>
          </a:p>
          <a:p>
            <a:pPr lvl="2" eaLnBrk="1" hangingPunct="1"/>
            <a:r>
              <a:rPr lang="en-US" dirty="0" smtClean="0">
                <a:latin typeface="Tahoma" charset="0"/>
              </a:rPr>
              <a:t>Typically </a:t>
            </a:r>
            <a:r>
              <a:rPr lang="en-US" dirty="0">
                <a:latin typeface="Tahoma" charset="0"/>
              </a:rPr>
              <a:t>large files, failure expected and handled</a:t>
            </a:r>
          </a:p>
          <a:p>
            <a:pPr lvl="1" eaLnBrk="1" hangingPunct="1"/>
            <a:r>
              <a:rPr lang="en-US" b="1" dirty="0" err="1">
                <a:latin typeface="Tahoma" charset="0"/>
              </a:rPr>
              <a:t>MapReduce</a:t>
            </a:r>
            <a:endParaRPr lang="en-US" b="1" dirty="0">
              <a:latin typeface="Tahoma" charset="0"/>
            </a:endParaRPr>
          </a:p>
          <a:p>
            <a:pPr lvl="2" eaLnBrk="1" hangingPunct="1"/>
            <a:r>
              <a:rPr lang="en-US" dirty="0">
                <a:latin typeface="Tahoma" charset="0"/>
              </a:rPr>
              <a:t>Data selection and reduction</a:t>
            </a:r>
          </a:p>
          <a:p>
            <a:pPr lvl="2" eaLnBrk="1" hangingPunct="1"/>
            <a:r>
              <a:rPr lang="en-US" dirty="0" smtClean="0">
                <a:latin typeface="Tahoma" charset="0"/>
              </a:rPr>
              <a:t>Parallelization </a:t>
            </a:r>
            <a:r>
              <a:rPr lang="en-US" dirty="0">
                <a:latin typeface="Tahoma" charset="0"/>
              </a:rPr>
              <a:t>done </a:t>
            </a:r>
            <a:r>
              <a:rPr lang="en-US" dirty="0" smtClean="0">
                <a:latin typeface="Tahoma" charset="0"/>
              </a:rPr>
              <a:t>automatically</a:t>
            </a:r>
          </a:p>
          <a:p>
            <a:pPr lvl="1" eaLnBrk="1" hangingPunct="1"/>
            <a:r>
              <a:rPr lang="en-US" b="1" dirty="0" smtClean="0">
                <a:latin typeface="Tahoma" charset="0"/>
              </a:rPr>
              <a:t>Software defined networking</a:t>
            </a:r>
          </a:p>
          <a:p>
            <a:pPr lvl="2" eaLnBrk="1" hangingPunct="1"/>
            <a:r>
              <a:rPr lang="en-US" dirty="0" err="1" smtClean="0">
                <a:latin typeface="Tahoma" charset="0"/>
              </a:rPr>
              <a:t>OpenFlow</a:t>
            </a:r>
            <a:r>
              <a:rPr lang="en-US" dirty="0" smtClean="0">
                <a:latin typeface="Tahoma" charset="0"/>
              </a:rPr>
              <a:t> manages the internal </a:t>
            </a:r>
            <a:br>
              <a:rPr lang="en-US" dirty="0" smtClean="0">
                <a:latin typeface="Tahoma" charset="0"/>
              </a:rPr>
            </a:br>
            <a:r>
              <a:rPr lang="en-US" dirty="0" smtClean="0">
                <a:latin typeface="Tahoma" charset="0"/>
              </a:rPr>
              <a:t>data center network</a:t>
            </a:r>
            <a:endParaRPr lang="en-US" dirty="0">
              <a:latin typeface="Tahoma" charset="0"/>
            </a:endParaRPr>
          </a:p>
        </p:txBody>
      </p:sp>
      <p:pic>
        <p:nvPicPr>
          <p:cNvPr id="5" name="Picture 4"/>
          <p:cNvPicPr>
            <a:picLocks noChangeAspect="1"/>
          </p:cNvPicPr>
          <p:nvPr/>
        </p:nvPicPr>
        <p:blipFill>
          <a:blip r:embed="rId3"/>
          <a:stretch>
            <a:fillRect/>
          </a:stretch>
        </p:blipFill>
        <p:spPr>
          <a:xfrm>
            <a:off x="5868146" y="5085185"/>
            <a:ext cx="3051831" cy="1121081"/>
          </a:xfrm>
          <a:prstGeom prst="rect">
            <a:avLst/>
          </a:prstGeom>
        </p:spPr>
      </p:pic>
      <p:sp>
        <p:nvSpPr>
          <p:cNvPr id="2" name="Rectangle 1"/>
          <p:cNvSpPr/>
          <p:nvPr/>
        </p:nvSpPr>
        <p:spPr bwMode="auto">
          <a:xfrm>
            <a:off x="1425461" y="3032161"/>
            <a:ext cx="5338994" cy="596067"/>
          </a:xfrm>
          <a:prstGeom prst="rect">
            <a:avLst/>
          </a:prstGeom>
          <a:solidFill>
            <a:schemeClr val="accent1">
              <a:alpha val="0"/>
            </a:schemeClr>
          </a:solidFill>
          <a:ln w="76200" cap="flat" cmpd="sng" algn="ctr">
            <a:solidFill>
              <a:srgbClr val="FF0909"/>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6" name="Rectangle 5"/>
          <p:cNvSpPr/>
          <p:nvPr/>
        </p:nvSpPr>
        <p:spPr bwMode="auto">
          <a:xfrm>
            <a:off x="1412502" y="3861472"/>
            <a:ext cx="5338994" cy="440572"/>
          </a:xfrm>
          <a:prstGeom prst="rect">
            <a:avLst/>
          </a:prstGeom>
          <a:solidFill>
            <a:schemeClr val="accent1">
              <a:alpha val="0"/>
            </a:schemeClr>
          </a:solidFill>
          <a:ln w="76200" cap="flat" cmpd="sng" algn="ctr">
            <a:solidFill>
              <a:srgbClr val="FF0909"/>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7" name="Rectangle 6"/>
          <p:cNvSpPr/>
          <p:nvPr/>
        </p:nvSpPr>
        <p:spPr bwMode="auto">
          <a:xfrm>
            <a:off x="1412502" y="4911067"/>
            <a:ext cx="5338994" cy="440572"/>
          </a:xfrm>
          <a:prstGeom prst="rect">
            <a:avLst/>
          </a:prstGeom>
          <a:solidFill>
            <a:schemeClr val="accent1">
              <a:alpha val="0"/>
            </a:schemeClr>
          </a:solidFill>
          <a:ln w="76200" cap="flat" cmpd="sng" algn="ctr">
            <a:solidFill>
              <a:srgbClr val="FF0909"/>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a:off x="6932917" y="2436096"/>
            <a:ext cx="2022859" cy="707886"/>
          </a:xfrm>
          <a:prstGeom prst="rect">
            <a:avLst/>
          </a:prstGeom>
          <a:noFill/>
        </p:spPr>
        <p:txBody>
          <a:bodyPr wrap="none" rtlCol="0">
            <a:spAutoFit/>
          </a:bodyPr>
          <a:lstStyle/>
          <a:p>
            <a:r>
              <a:rPr lang="en-CA" sz="2000" b="1" dirty="0" smtClean="0">
                <a:solidFill>
                  <a:srgbClr val="FF0000"/>
                </a:solidFill>
              </a:rPr>
              <a:t>First of its kind</a:t>
            </a:r>
          </a:p>
          <a:p>
            <a:r>
              <a:rPr lang="en-CA" sz="2000" b="1" dirty="0" err="1" smtClean="0">
                <a:solidFill>
                  <a:srgbClr val="FF0000"/>
                </a:solidFill>
              </a:rPr>
              <a:t>NoSQL</a:t>
            </a:r>
            <a:r>
              <a:rPr lang="en-CA" sz="2000" b="1" dirty="0" smtClean="0">
                <a:solidFill>
                  <a:srgbClr val="FF0000"/>
                </a:solidFill>
              </a:rPr>
              <a:t> DB!</a:t>
            </a:r>
            <a:endParaRPr lang="en-CA" sz="2000" b="1" dirty="0">
              <a:solidFill>
                <a:srgbClr val="FF0000"/>
              </a:solidFill>
            </a:endParaRPr>
          </a:p>
        </p:txBody>
      </p:sp>
      <p:cxnSp>
        <p:nvCxnSpPr>
          <p:cNvPr id="9" name="Straight Arrow Connector 8"/>
          <p:cNvCxnSpPr>
            <a:stCxn id="8" idx="2"/>
          </p:cNvCxnSpPr>
          <p:nvPr/>
        </p:nvCxnSpPr>
        <p:spPr bwMode="auto">
          <a:xfrm flipH="1">
            <a:off x="6829248" y="3143982"/>
            <a:ext cx="1115099" cy="302835"/>
          </a:xfrm>
          <a:prstGeom prst="straightConnector1">
            <a:avLst/>
          </a:prstGeom>
          <a:ln>
            <a:solidFill>
              <a:srgbClr val="FF0909"/>
            </a:solidFill>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6683591" y="4260073"/>
            <a:ext cx="2426866" cy="707886"/>
          </a:xfrm>
          <a:prstGeom prst="rect">
            <a:avLst/>
          </a:prstGeom>
          <a:noFill/>
        </p:spPr>
        <p:txBody>
          <a:bodyPr wrap="none" rtlCol="0">
            <a:spAutoFit/>
          </a:bodyPr>
          <a:lstStyle/>
          <a:p>
            <a:r>
              <a:rPr lang="en-CA" sz="2000" b="1" dirty="0" smtClean="0">
                <a:solidFill>
                  <a:srgbClr val="FF0000"/>
                </a:solidFill>
              </a:rPr>
              <a:t>First of its kind</a:t>
            </a:r>
          </a:p>
          <a:p>
            <a:r>
              <a:rPr lang="en-CA" sz="2000" b="1" dirty="0" smtClean="0">
                <a:solidFill>
                  <a:srgbClr val="FF0000"/>
                </a:solidFill>
              </a:rPr>
              <a:t>Data-</a:t>
            </a:r>
            <a:r>
              <a:rPr lang="en-CA" sz="2000" b="1" dirty="0" err="1" smtClean="0">
                <a:solidFill>
                  <a:srgbClr val="FF0000"/>
                </a:solidFill>
              </a:rPr>
              <a:t>Intesive</a:t>
            </a:r>
            <a:r>
              <a:rPr lang="en-CA" sz="2000" b="1" dirty="0" smtClean="0">
                <a:solidFill>
                  <a:srgbClr val="FF0000"/>
                </a:solidFill>
              </a:rPr>
              <a:t> App!</a:t>
            </a:r>
            <a:endParaRPr lang="en-CA" sz="2000" b="1" dirty="0">
              <a:solidFill>
                <a:srgbClr val="FF0000"/>
              </a:solidFill>
            </a:endParaRPr>
          </a:p>
        </p:txBody>
      </p:sp>
      <p:cxnSp>
        <p:nvCxnSpPr>
          <p:cNvPr id="11" name="Straight Arrow Connector 10"/>
          <p:cNvCxnSpPr/>
          <p:nvPr/>
        </p:nvCxnSpPr>
        <p:spPr bwMode="auto">
          <a:xfrm flipH="1" flipV="1">
            <a:off x="6751496" y="4081758"/>
            <a:ext cx="269679" cy="264218"/>
          </a:xfrm>
          <a:prstGeom prst="straightConnector1">
            <a:avLst/>
          </a:prstGeom>
          <a:ln>
            <a:solidFill>
              <a:srgbClr val="FF0909"/>
            </a:solidFill>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a:xfrm>
            <a:off x="2627510" y="6150114"/>
            <a:ext cx="5614087" cy="707886"/>
          </a:xfrm>
          <a:prstGeom prst="rect">
            <a:avLst/>
          </a:prstGeom>
          <a:noFill/>
        </p:spPr>
        <p:txBody>
          <a:bodyPr wrap="none" rtlCol="0">
            <a:spAutoFit/>
          </a:bodyPr>
          <a:lstStyle/>
          <a:p>
            <a:r>
              <a:rPr lang="en-CA" sz="2000" b="1" dirty="0" smtClean="0">
                <a:solidFill>
                  <a:srgbClr val="FF0000"/>
                </a:solidFill>
              </a:rPr>
              <a:t>First of its kind</a:t>
            </a:r>
          </a:p>
          <a:p>
            <a:r>
              <a:rPr lang="en-CA" sz="2000" b="1" dirty="0" smtClean="0">
                <a:solidFill>
                  <a:srgbClr val="FF0000"/>
                </a:solidFill>
              </a:rPr>
              <a:t>Network-Function Virtualization Architecture</a:t>
            </a:r>
            <a:endParaRPr lang="en-CA" sz="2000" b="1" dirty="0">
              <a:solidFill>
                <a:srgbClr val="FF0000"/>
              </a:solidFill>
            </a:endParaRPr>
          </a:p>
        </p:txBody>
      </p:sp>
      <p:cxnSp>
        <p:nvCxnSpPr>
          <p:cNvPr id="13" name="Straight Arrow Connector 12"/>
          <p:cNvCxnSpPr/>
          <p:nvPr/>
        </p:nvCxnSpPr>
        <p:spPr bwMode="auto">
          <a:xfrm flipV="1">
            <a:off x="4465202" y="5429385"/>
            <a:ext cx="1340307" cy="740568"/>
          </a:xfrm>
          <a:prstGeom prst="straightConnector1">
            <a:avLst/>
          </a:prstGeom>
          <a:ln>
            <a:solidFill>
              <a:srgbClr val="FF0909"/>
            </a:solidFill>
            <a:headEnd type="none" w="med" len="med"/>
            <a:tailEnd type="arrow"/>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8925420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File System (GFS)</a:t>
            </a:r>
            <a:endParaRPr lang="en-US" dirty="0"/>
          </a:p>
        </p:txBody>
      </p:sp>
      <p:sp>
        <p:nvSpPr>
          <p:cNvPr id="3" name="Content Placeholder 2"/>
          <p:cNvSpPr>
            <a:spLocks noGrp="1"/>
          </p:cNvSpPr>
          <p:nvPr>
            <p:ph idx="1"/>
          </p:nvPr>
        </p:nvSpPr>
        <p:spPr/>
        <p:txBody>
          <a:bodyPr>
            <a:normAutofit/>
          </a:bodyPr>
          <a:lstStyle/>
          <a:p>
            <a:r>
              <a:rPr lang="en-US" dirty="0" smtClean="0"/>
              <a:t>Requirements</a:t>
            </a:r>
          </a:p>
          <a:p>
            <a:pPr lvl="1"/>
            <a:r>
              <a:rPr lang="en-US" dirty="0" smtClean="0"/>
              <a:t>Storage is distributed and offered by faulty </a:t>
            </a:r>
            <a:r>
              <a:rPr lang="en-US" dirty="0" err="1" smtClean="0"/>
              <a:t>hw</a:t>
            </a:r>
            <a:endParaRPr lang="en-US" dirty="0" smtClean="0"/>
          </a:p>
          <a:p>
            <a:pPr lvl="1"/>
            <a:r>
              <a:rPr lang="en-US" dirty="0" smtClean="0"/>
              <a:t>Stored files are large and not numerous</a:t>
            </a:r>
          </a:p>
          <a:p>
            <a:pPr lvl="1"/>
            <a:r>
              <a:rPr lang="en-US" dirty="0" smtClean="0"/>
              <a:t>Two kinds of read operations: large streaming reads, small random reads</a:t>
            </a:r>
          </a:p>
          <a:p>
            <a:pPr lvl="1"/>
            <a:r>
              <a:rPr lang="en-US" dirty="0" smtClean="0"/>
              <a:t>Large sequential writes to append info to a file</a:t>
            </a:r>
          </a:p>
          <a:p>
            <a:pPr lvl="1"/>
            <a:r>
              <a:rPr lang="en-US" dirty="0" smtClean="0"/>
              <a:t>Multiple clients can concurrently append to a file</a:t>
            </a:r>
          </a:p>
          <a:p>
            <a:pPr lvl="1"/>
            <a:r>
              <a:rPr lang="en-US" dirty="0" smtClean="0"/>
              <a:t>Data mainly processed in bulk at a high rate</a:t>
            </a:r>
            <a:endParaRPr lang="en-US" dirty="0"/>
          </a:p>
        </p:txBody>
      </p:sp>
    </p:spTree>
    <p:extLst>
      <p:ext uri="{BB962C8B-B14F-4D97-AF65-F5344CB8AC3E}">
        <p14:creationId xmlns:p14="http://schemas.microsoft.com/office/powerpoint/2010/main" val="10211538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dirty="0" smtClean="0">
                <a:latin typeface="Arial"/>
                <a:cs typeface="Arial"/>
              </a:rPr>
              <a:t>Google File System (GFS)</a:t>
            </a:r>
            <a:endParaRPr lang="en-US" dirty="0">
              <a:latin typeface="Arial"/>
              <a:cs typeface="Arial"/>
            </a:endParaRPr>
          </a:p>
        </p:txBody>
      </p:sp>
      <p:sp>
        <p:nvSpPr>
          <p:cNvPr id="58372" name="Rectangle 3"/>
          <p:cNvSpPr>
            <a:spLocks noGrp="1" noChangeArrowheads="1"/>
          </p:cNvSpPr>
          <p:nvPr>
            <p:ph idx="1"/>
          </p:nvPr>
        </p:nvSpPr>
        <p:spPr>
          <a:xfrm>
            <a:off x="466514" y="5229200"/>
            <a:ext cx="8677486" cy="1512168"/>
          </a:xfrm>
          <a:solidFill>
            <a:schemeClr val="bg1"/>
          </a:solidFill>
        </p:spPr>
        <p:txBody>
          <a:bodyPr>
            <a:normAutofit/>
          </a:bodyPr>
          <a:lstStyle/>
          <a:p>
            <a:pPr eaLnBrk="1" hangingPunct="1">
              <a:lnSpc>
                <a:spcPct val="90000"/>
              </a:lnSpc>
            </a:pPr>
            <a:r>
              <a:rPr lang="en-US" sz="2400" dirty="0" smtClean="0">
                <a:latin typeface="Tahoma" charset="0"/>
              </a:rPr>
              <a:t>Logically follows the Map-Reduce paradigm</a:t>
            </a:r>
          </a:p>
          <a:p>
            <a:pPr eaLnBrk="1" hangingPunct="1">
              <a:lnSpc>
                <a:spcPct val="90000"/>
              </a:lnSpc>
            </a:pPr>
            <a:r>
              <a:rPr lang="en-US" sz="2400" b="1" dirty="0" smtClean="0">
                <a:latin typeface="Tahoma" charset="0"/>
              </a:rPr>
              <a:t>Redundancy</a:t>
            </a:r>
            <a:r>
              <a:rPr lang="en-US" sz="2400" dirty="0" smtClean="0">
                <a:latin typeface="Tahoma" charset="0"/>
              </a:rPr>
              <a:t> key to availability and speed</a:t>
            </a:r>
          </a:p>
          <a:p>
            <a:pPr lvl="1" eaLnBrk="1" hangingPunct="1">
              <a:lnSpc>
                <a:spcPct val="90000"/>
              </a:lnSpc>
            </a:pPr>
            <a:r>
              <a:rPr lang="en-US" sz="2000" dirty="0" smtClean="0">
                <a:latin typeface="Tahoma" charset="0"/>
              </a:rPr>
              <a:t>Disk accesses are slower than memory operations</a:t>
            </a:r>
          </a:p>
          <a:p>
            <a:pPr lvl="1" eaLnBrk="1" hangingPunct="1">
              <a:lnSpc>
                <a:spcPct val="90000"/>
              </a:lnSpc>
            </a:pPr>
            <a:r>
              <a:rPr lang="en-US" sz="2000" dirty="0" smtClean="0">
                <a:latin typeface="Tahoma" charset="0"/>
              </a:rPr>
              <a:t>Parallelize disk accesses</a:t>
            </a:r>
            <a:endParaRPr lang="en-US" sz="2000" dirty="0">
              <a:latin typeface="Tahoma" charset="0"/>
            </a:endParaRPr>
          </a:p>
        </p:txBody>
      </p:sp>
      <p:pic>
        <p:nvPicPr>
          <p:cNvPr id="2" name="Picture 1"/>
          <p:cNvPicPr>
            <a:picLocks noChangeAspect="1"/>
          </p:cNvPicPr>
          <p:nvPr/>
        </p:nvPicPr>
        <p:blipFill>
          <a:blip r:embed="rId3"/>
          <a:stretch>
            <a:fillRect/>
          </a:stretch>
        </p:blipFill>
        <p:spPr>
          <a:xfrm>
            <a:off x="1187624" y="1080244"/>
            <a:ext cx="6984776" cy="4148957"/>
          </a:xfrm>
          <a:prstGeom prst="rect">
            <a:avLst/>
          </a:prstGeom>
        </p:spPr>
      </p:pic>
    </p:spTree>
    <p:extLst>
      <p:ext uri="{BB962C8B-B14F-4D97-AF65-F5344CB8AC3E}">
        <p14:creationId xmlns:p14="http://schemas.microsoft.com/office/powerpoint/2010/main" val="21449843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4"/>
          <p:cNvSpPr>
            <a:spLocks noGrp="1" noChangeArrowheads="1"/>
          </p:cNvSpPr>
          <p:nvPr>
            <p:ph type="title"/>
          </p:nvPr>
        </p:nvSpPr>
        <p:spPr>
          <a:xfrm>
            <a:off x="107504" y="44624"/>
            <a:ext cx="8928992" cy="1143000"/>
          </a:xfrm>
        </p:spPr>
        <p:txBody>
          <a:bodyPr/>
          <a:lstStyle/>
          <a:p>
            <a:pPr eaLnBrk="1" hangingPunct="1"/>
            <a:r>
              <a:rPr lang="en-US" dirty="0" smtClean="0">
                <a:latin typeface="Arial"/>
                <a:cs typeface="Arial"/>
              </a:rPr>
              <a:t>Google’s Map-Reduce </a:t>
            </a:r>
            <a:endParaRPr lang="en-US" dirty="0">
              <a:latin typeface="Arial"/>
              <a:cs typeface="Arial"/>
            </a:endParaRPr>
          </a:p>
        </p:txBody>
      </p:sp>
      <p:pic>
        <p:nvPicPr>
          <p:cNvPr id="3" name="Picture 2"/>
          <p:cNvPicPr>
            <a:picLocks noChangeAspect="1"/>
          </p:cNvPicPr>
          <p:nvPr/>
        </p:nvPicPr>
        <p:blipFill>
          <a:blip r:embed="rId3"/>
          <a:stretch>
            <a:fillRect/>
          </a:stretch>
        </p:blipFill>
        <p:spPr>
          <a:xfrm>
            <a:off x="-396552" y="836712"/>
            <a:ext cx="9144000" cy="6858000"/>
          </a:xfrm>
          <a:prstGeom prst="rect">
            <a:avLst/>
          </a:prstGeom>
        </p:spPr>
      </p:pic>
      <p:pic>
        <p:nvPicPr>
          <p:cNvPr id="8" name="Picture 7"/>
          <p:cNvPicPr>
            <a:picLocks noChangeAspect="1"/>
          </p:cNvPicPr>
          <p:nvPr/>
        </p:nvPicPr>
        <p:blipFill>
          <a:blip r:embed="rId4"/>
          <a:stretch>
            <a:fillRect/>
          </a:stretch>
        </p:blipFill>
        <p:spPr>
          <a:xfrm>
            <a:off x="7884369" y="1700808"/>
            <a:ext cx="1014875" cy="1172220"/>
          </a:xfrm>
          <a:prstGeom prst="rect">
            <a:avLst/>
          </a:prstGeom>
        </p:spPr>
      </p:pic>
      <p:pic>
        <p:nvPicPr>
          <p:cNvPr id="11" name="Picture 10"/>
          <p:cNvPicPr>
            <a:picLocks noChangeAspect="1"/>
          </p:cNvPicPr>
          <p:nvPr/>
        </p:nvPicPr>
        <p:blipFill>
          <a:blip r:embed="rId4"/>
          <a:stretch>
            <a:fillRect/>
          </a:stretch>
        </p:blipFill>
        <p:spPr>
          <a:xfrm>
            <a:off x="7884369" y="3408908"/>
            <a:ext cx="1014875" cy="1172220"/>
          </a:xfrm>
          <a:prstGeom prst="rect">
            <a:avLst/>
          </a:prstGeom>
        </p:spPr>
      </p:pic>
      <p:pic>
        <p:nvPicPr>
          <p:cNvPr id="12" name="Picture 11"/>
          <p:cNvPicPr>
            <a:picLocks noChangeAspect="1"/>
          </p:cNvPicPr>
          <p:nvPr/>
        </p:nvPicPr>
        <p:blipFill>
          <a:blip r:embed="rId4"/>
          <a:stretch>
            <a:fillRect/>
          </a:stretch>
        </p:blipFill>
        <p:spPr>
          <a:xfrm>
            <a:off x="7884369" y="5209108"/>
            <a:ext cx="1014875" cy="1172220"/>
          </a:xfrm>
          <a:prstGeom prst="rect">
            <a:avLst/>
          </a:prstGeom>
        </p:spPr>
      </p:pic>
      <p:sp>
        <p:nvSpPr>
          <p:cNvPr id="13" name="TextBox 12"/>
          <p:cNvSpPr txBox="1"/>
          <p:nvPr/>
        </p:nvSpPr>
        <p:spPr>
          <a:xfrm>
            <a:off x="7884368" y="1124745"/>
            <a:ext cx="1008112" cy="461665"/>
          </a:xfrm>
          <a:prstGeom prst="rect">
            <a:avLst/>
          </a:prstGeom>
          <a:noFill/>
        </p:spPr>
        <p:txBody>
          <a:bodyPr wrap="square" rtlCol="0">
            <a:spAutoFit/>
          </a:bodyPr>
          <a:lstStyle/>
          <a:p>
            <a:pPr algn="ctr"/>
            <a:r>
              <a:rPr lang="en-US" dirty="0" smtClean="0">
                <a:latin typeface="+mn-lt"/>
              </a:rPr>
              <a:t>GFS</a:t>
            </a:r>
            <a:endParaRPr lang="en-US" dirty="0">
              <a:latin typeface="+mn-lt"/>
            </a:endParaRPr>
          </a:p>
        </p:txBody>
      </p:sp>
      <p:sp>
        <p:nvSpPr>
          <p:cNvPr id="9" name="Rectangle 8"/>
          <p:cNvSpPr/>
          <p:nvPr/>
        </p:nvSpPr>
        <p:spPr bwMode="auto">
          <a:xfrm>
            <a:off x="7812360" y="1628800"/>
            <a:ext cx="1152128" cy="4824536"/>
          </a:xfrm>
          <a:prstGeom prst="rect">
            <a:avLst/>
          </a:prstGeom>
          <a:noFill/>
          <a:ln w="317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30655641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dirty="0" smtClean="0">
                <a:latin typeface="Arial"/>
                <a:cs typeface="Arial"/>
              </a:rPr>
              <a:t>Google’s Map-Reduce</a:t>
            </a:r>
            <a:endParaRPr lang="en-US" dirty="0">
              <a:latin typeface="Arial"/>
              <a:cs typeface="Arial"/>
            </a:endParaRPr>
          </a:p>
        </p:txBody>
      </p:sp>
      <p:sp>
        <p:nvSpPr>
          <p:cNvPr id="58372" name="Rectangle 3"/>
          <p:cNvSpPr>
            <a:spLocks noGrp="1" noChangeArrowheads="1"/>
          </p:cNvSpPr>
          <p:nvPr>
            <p:ph idx="1"/>
          </p:nvPr>
        </p:nvSpPr>
        <p:spPr/>
        <p:txBody>
          <a:bodyPr>
            <a:normAutofit lnSpcReduction="10000"/>
          </a:bodyPr>
          <a:lstStyle/>
          <a:p>
            <a:pPr eaLnBrk="1" hangingPunct="1">
              <a:lnSpc>
                <a:spcPct val="90000"/>
              </a:lnSpc>
            </a:pPr>
            <a:r>
              <a:rPr lang="en-US" sz="2800" b="1" dirty="0" smtClean="0">
                <a:latin typeface="Tahoma" charset="0"/>
              </a:rPr>
              <a:t>Map</a:t>
            </a:r>
            <a:r>
              <a:rPr lang="en-US" sz="2800" dirty="0" smtClean="0">
                <a:latin typeface="Tahoma" charset="0"/>
              </a:rPr>
              <a:t> </a:t>
            </a:r>
          </a:p>
          <a:p>
            <a:pPr lvl="1" eaLnBrk="1" hangingPunct="1">
              <a:lnSpc>
                <a:spcPct val="90000"/>
              </a:lnSpc>
            </a:pPr>
            <a:r>
              <a:rPr lang="en-US" sz="2400" dirty="0" smtClean="0">
                <a:latin typeface="Tahoma" charset="0"/>
              </a:rPr>
              <a:t>The master node takes as input a problem description (e.g.,</a:t>
            </a:r>
            <a:r>
              <a:rPr lang="en-US" sz="2400" dirty="0">
                <a:latin typeface="Tahoma" charset="0"/>
              </a:rPr>
              <a:t> </a:t>
            </a:r>
            <a:r>
              <a:rPr lang="en-US" sz="2400" dirty="0" smtClean="0">
                <a:latin typeface="Tahoma" charset="0"/>
              </a:rPr>
              <a:t>a query), and splits it up in smaller chunks</a:t>
            </a:r>
          </a:p>
          <a:p>
            <a:pPr lvl="2" eaLnBrk="1" hangingPunct="1">
              <a:lnSpc>
                <a:spcPct val="90000"/>
              </a:lnSpc>
            </a:pPr>
            <a:r>
              <a:rPr lang="en-US" sz="2000" dirty="0" smtClean="0">
                <a:latin typeface="Tahoma" charset="0"/>
              </a:rPr>
              <a:t>E.g., an AND query is split in its atomic elements</a:t>
            </a:r>
          </a:p>
          <a:p>
            <a:pPr lvl="1" eaLnBrk="1" hangingPunct="1">
              <a:lnSpc>
                <a:spcPct val="90000"/>
              </a:lnSpc>
            </a:pPr>
            <a:r>
              <a:rPr lang="en-US" sz="2400" dirty="0" smtClean="0">
                <a:latin typeface="Tahoma" charset="0"/>
              </a:rPr>
              <a:t>The smaller chunks are distributed to worker nodes, which compute the answer and return it back to the master node</a:t>
            </a:r>
          </a:p>
          <a:p>
            <a:pPr eaLnBrk="1" hangingPunct="1">
              <a:lnSpc>
                <a:spcPct val="90000"/>
              </a:lnSpc>
            </a:pPr>
            <a:r>
              <a:rPr lang="en-US" sz="2800" b="1" dirty="0" smtClean="0">
                <a:latin typeface="Tahoma" charset="0"/>
              </a:rPr>
              <a:t>Reduce</a:t>
            </a:r>
          </a:p>
          <a:p>
            <a:pPr lvl="1" eaLnBrk="1" hangingPunct="1">
              <a:lnSpc>
                <a:spcPct val="90000"/>
              </a:lnSpc>
            </a:pPr>
            <a:r>
              <a:rPr lang="en-US" sz="2400" dirty="0" smtClean="0">
                <a:latin typeface="Tahoma" charset="0"/>
              </a:rPr>
              <a:t>The answers from the worker nodes are combined </a:t>
            </a:r>
          </a:p>
          <a:p>
            <a:pPr lvl="2" eaLnBrk="1" hangingPunct="1">
              <a:lnSpc>
                <a:spcPct val="90000"/>
              </a:lnSpc>
            </a:pPr>
            <a:r>
              <a:rPr lang="en-US" sz="2000" dirty="0" smtClean="0">
                <a:latin typeface="Tahoma" charset="0"/>
              </a:rPr>
              <a:t>E.g., for an AND query compute the intersection of the query results</a:t>
            </a:r>
          </a:p>
          <a:p>
            <a:pPr lvl="1" eaLnBrk="1" hangingPunct="1">
              <a:lnSpc>
                <a:spcPct val="90000"/>
              </a:lnSpc>
            </a:pPr>
            <a:r>
              <a:rPr lang="en-US" sz="2200" dirty="0" smtClean="0">
                <a:latin typeface="Tahoma" charset="0"/>
              </a:rPr>
              <a:t>The results need to be presented at the same time, or the reduction function be </a:t>
            </a:r>
            <a:r>
              <a:rPr lang="en-US" sz="2200" b="1" dirty="0" smtClean="0">
                <a:latin typeface="Tahoma" charset="0"/>
              </a:rPr>
              <a:t>associative</a:t>
            </a:r>
            <a:endParaRPr lang="en-US" sz="2200" b="1" dirty="0">
              <a:latin typeface="Tahoma" charset="0"/>
            </a:endParaRPr>
          </a:p>
        </p:txBody>
      </p:sp>
    </p:spTree>
    <p:extLst>
      <p:ext uri="{BB962C8B-B14F-4D97-AF65-F5344CB8AC3E}">
        <p14:creationId xmlns:p14="http://schemas.microsoft.com/office/powerpoint/2010/main" val="11040063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35496" y="44624"/>
            <a:ext cx="9108504" cy="1143000"/>
          </a:xfrm>
        </p:spPr>
        <p:txBody>
          <a:bodyPr/>
          <a:lstStyle/>
          <a:p>
            <a:pPr eaLnBrk="1" hangingPunct="1"/>
            <a:r>
              <a:rPr lang="en-US" dirty="0" smtClean="0">
                <a:latin typeface="Arial"/>
                <a:cs typeface="Arial"/>
              </a:rPr>
              <a:t>Google software-defined networking</a:t>
            </a:r>
            <a:endParaRPr lang="en-US" dirty="0">
              <a:latin typeface="Arial"/>
              <a:cs typeface="Arial"/>
            </a:endParaRPr>
          </a:p>
        </p:txBody>
      </p:sp>
      <p:sp>
        <p:nvSpPr>
          <p:cNvPr id="58372" name="Rectangle 3"/>
          <p:cNvSpPr>
            <a:spLocks noGrp="1" noChangeArrowheads="1"/>
          </p:cNvSpPr>
          <p:nvPr>
            <p:ph idx="1"/>
          </p:nvPr>
        </p:nvSpPr>
        <p:spPr/>
        <p:txBody>
          <a:bodyPr>
            <a:normAutofit fontScale="92500" lnSpcReduction="20000"/>
          </a:bodyPr>
          <a:lstStyle/>
          <a:p>
            <a:pPr eaLnBrk="1" hangingPunct="1">
              <a:lnSpc>
                <a:spcPct val="90000"/>
              </a:lnSpc>
            </a:pPr>
            <a:r>
              <a:rPr lang="en-US" sz="2800" dirty="0" smtClean="0">
                <a:latin typeface="Tahoma" charset="0"/>
              </a:rPr>
              <a:t>Traditional architectures</a:t>
            </a:r>
          </a:p>
          <a:p>
            <a:pPr lvl="1" eaLnBrk="1" hangingPunct="1">
              <a:lnSpc>
                <a:spcPct val="90000"/>
              </a:lnSpc>
            </a:pPr>
            <a:r>
              <a:rPr lang="en-US" sz="2400" dirty="0" smtClean="0">
                <a:latin typeface="Tahoma" charset="0"/>
              </a:rPr>
              <a:t>Routing intelligence is distributed</a:t>
            </a:r>
          </a:p>
          <a:p>
            <a:pPr lvl="1" eaLnBrk="1" hangingPunct="1">
              <a:lnSpc>
                <a:spcPct val="90000"/>
              </a:lnSpc>
            </a:pPr>
            <a:r>
              <a:rPr lang="en-US" sz="2400" dirty="0" smtClean="0">
                <a:latin typeface="Tahoma" charset="0"/>
              </a:rPr>
              <a:t>Network devices take routing decisions based on </a:t>
            </a:r>
            <a:r>
              <a:rPr lang="en-US" sz="2400" b="1" dirty="0" smtClean="0">
                <a:latin typeface="Tahoma" charset="0"/>
              </a:rPr>
              <a:t>local</a:t>
            </a:r>
            <a:r>
              <a:rPr lang="en-US" sz="2400" dirty="0" smtClean="0">
                <a:latin typeface="Tahoma" charset="0"/>
              </a:rPr>
              <a:t> knowledge within proprietary switches</a:t>
            </a:r>
          </a:p>
          <a:p>
            <a:pPr eaLnBrk="1" hangingPunct="1">
              <a:lnSpc>
                <a:spcPct val="90000"/>
              </a:lnSpc>
            </a:pPr>
            <a:r>
              <a:rPr lang="en-US" sz="2800" b="1" dirty="0" err="1" smtClean="0">
                <a:latin typeface="Tahoma" charset="0"/>
              </a:rPr>
              <a:t>OpenFlow</a:t>
            </a:r>
            <a:endParaRPr lang="en-US" sz="2800" b="1" dirty="0" smtClean="0">
              <a:latin typeface="Tahoma" charset="0"/>
            </a:endParaRPr>
          </a:p>
          <a:p>
            <a:pPr lvl="1" eaLnBrk="1" hangingPunct="1">
              <a:lnSpc>
                <a:spcPct val="90000"/>
              </a:lnSpc>
            </a:pPr>
            <a:r>
              <a:rPr lang="en-US" sz="2400" dirty="0" smtClean="0">
                <a:latin typeface="Tahoma" charset="0"/>
              </a:rPr>
              <a:t>Separation of routing control from forwarding</a:t>
            </a:r>
          </a:p>
          <a:p>
            <a:pPr lvl="1" eaLnBrk="1" hangingPunct="1">
              <a:lnSpc>
                <a:spcPct val="90000"/>
              </a:lnSpc>
            </a:pPr>
            <a:r>
              <a:rPr lang="en-US" sz="2400" dirty="0" smtClean="0">
                <a:latin typeface="Tahoma" charset="0"/>
              </a:rPr>
              <a:t>Routing decisions are taken with </a:t>
            </a:r>
            <a:r>
              <a:rPr lang="en-US" sz="2400" b="1" dirty="0" smtClean="0">
                <a:latin typeface="Tahoma" charset="0"/>
              </a:rPr>
              <a:t>global</a:t>
            </a:r>
            <a:r>
              <a:rPr lang="en-US" sz="2400" dirty="0" smtClean="0">
                <a:latin typeface="Tahoma" charset="0"/>
              </a:rPr>
              <a:t> knowledge outside switches</a:t>
            </a:r>
          </a:p>
          <a:p>
            <a:pPr lvl="1" eaLnBrk="1" hangingPunct="1">
              <a:lnSpc>
                <a:spcPct val="90000"/>
              </a:lnSpc>
            </a:pPr>
            <a:r>
              <a:rPr lang="en-US" sz="2400" dirty="0" smtClean="0">
                <a:latin typeface="Tahoma" charset="0"/>
              </a:rPr>
              <a:t>The physical network can be logically sliced</a:t>
            </a:r>
          </a:p>
          <a:p>
            <a:pPr lvl="1" eaLnBrk="1" hangingPunct="1">
              <a:lnSpc>
                <a:spcPct val="90000"/>
              </a:lnSpc>
            </a:pPr>
            <a:r>
              <a:rPr lang="en-US" sz="2400" dirty="0" smtClean="0">
                <a:latin typeface="Tahoma" charset="0"/>
              </a:rPr>
              <a:t>Routing logic is quickly and </a:t>
            </a:r>
            <a:br>
              <a:rPr lang="en-US" sz="2400" dirty="0" smtClean="0">
                <a:latin typeface="Tahoma" charset="0"/>
              </a:rPr>
            </a:br>
            <a:r>
              <a:rPr lang="en-US" sz="2400" dirty="0" smtClean="0">
                <a:latin typeface="Tahoma" charset="0"/>
              </a:rPr>
              <a:t>ad-hoc deployed</a:t>
            </a:r>
          </a:p>
          <a:p>
            <a:pPr lvl="1" eaLnBrk="1" hangingPunct="1">
              <a:lnSpc>
                <a:spcPct val="90000"/>
              </a:lnSpc>
            </a:pPr>
            <a:r>
              <a:rPr lang="en-US" sz="2400" dirty="0" smtClean="0">
                <a:latin typeface="Tahoma" charset="0"/>
              </a:rPr>
              <a:t>May lead to almost 100% </a:t>
            </a:r>
            <a:br>
              <a:rPr lang="en-US" sz="2400" dirty="0" smtClean="0">
                <a:latin typeface="Tahoma" charset="0"/>
              </a:rPr>
            </a:br>
            <a:r>
              <a:rPr lang="en-US" sz="2400" dirty="0" smtClean="0">
                <a:latin typeface="Tahoma" charset="0"/>
              </a:rPr>
              <a:t>bandwidth utilization</a:t>
            </a:r>
          </a:p>
          <a:p>
            <a:pPr lvl="1" eaLnBrk="1" hangingPunct="1">
              <a:lnSpc>
                <a:spcPct val="90000"/>
              </a:lnSpc>
            </a:pPr>
            <a:r>
              <a:rPr lang="en-US" sz="2400" dirty="0" smtClean="0">
                <a:latin typeface="Tahoma" charset="0"/>
              </a:rPr>
              <a:t>Applicable only under the same </a:t>
            </a:r>
            <a:br>
              <a:rPr lang="en-US" sz="2400" dirty="0" smtClean="0">
                <a:latin typeface="Tahoma" charset="0"/>
              </a:rPr>
            </a:br>
            <a:r>
              <a:rPr lang="en-US" sz="2400" dirty="0" smtClean="0">
                <a:latin typeface="Tahoma" charset="0"/>
              </a:rPr>
              <a:t>administrative domain</a:t>
            </a:r>
            <a:endParaRPr lang="en-US" sz="2200" dirty="0">
              <a:latin typeface="Tahoma" charset="0"/>
            </a:endParaRPr>
          </a:p>
        </p:txBody>
      </p:sp>
      <p:pic>
        <p:nvPicPr>
          <p:cNvPr id="2" name="Picture 1"/>
          <p:cNvPicPr>
            <a:picLocks noChangeAspect="1"/>
          </p:cNvPicPr>
          <p:nvPr/>
        </p:nvPicPr>
        <p:blipFill>
          <a:blip r:embed="rId3"/>
          <a:stretch>
            <a:fillRect/>
          </a:stretch>
        </p:blipFill>
        <p:spPr>
          <a:xfrm>
            <a:off x="5546114" y="4221089"/>
            <a:ext cx="3562391" cy="2520280"/>
          </a:xfrm>
          <a:prstGeom prst="rect">
            <a:avLst/>
          </a:prstGeom>
        </p:spPr>
      </p:pic>
    </p:spTree>
    <p:extLst>
      <p:ext uri="{BB962C8B-B14F-4D97-AF65-F5344CB8AC3E}">
        <p14:creationId xmlns:p14="http://schemas.microsoft.com/office/powerpoint/2010/main" val="6566175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0" y="44624"/>
            <a:ext cx="9144000" cy="1143000"/>
          </a:xfrm>
        </p:spPr>
        <p:txBody>
          <a:bodyPr/>
          <a:lstStyle/>
          <a:p>
            <a:pPr eaLnBrk="1" hangingPunct="1"/>
            <a:r>
              <a:rPr lang="en-US" dirty="0" smtClean="0">
                <a:latin typeface="Arial"/>
                <a:cs typeface="Arial"/>
              </a:rPr>
              <a:t>Data-Intensive Architectural lessons </a:t>
            </a:r>
            <a:r>
              <a:rPr lang="en-US" dirty="0">
                <a:latin typeface="Arial"/>
                <a:cs typeface="Arial"/>
              </a:rPr>
              <a:t>from Google</a:t>
            </a:r>
          </a:p>
        </p:txBody>
      </p:sp>
      <p:sp>
        <p:nvSpPr>
          <p:cNvPr id="57348" name="Rectangle 3"/>
          <p:cNvSpPr>
            <a:spLocks noGrp="1" noChangeArrowheads="1"/>
          </p:cNvSpPr>
          <p:nvPr>
            <p:ph idx="1"/>
          </p:nvPr>
        </p:nvSpPr>
        <p:spPr>
          <a:xfrm>
            <a:off x="685800" y="1546449"/>
            <a:ext cx="8278688" cy="4906888"/>
          </a:xfrm>
        </p:spPr>
        <p:txBody>
          <a:bodyPr>
            <a:normAutofit fontScale="92500" lnSpcReduction="10000"/>
          </a:bodyPr>
          <a:lstStyle/>
          <a:p>
            <a:pPr eaLnBrk="1" hangingPunct="1">
              <a:lnSpc>
                <a:spcPct val="90000"/>
              </a:lnSpc>
            </a:pPr>
            <a:r>
              <a:rPr lang="en-US" sz="2800" b="1" dirty="0">
                <a:latin typeface="Tahoma" charset="0"/>
              </a:rPr>
              <a:t>Abstraction layers </a:t>
            </a:r>
            <a:r>
              <a:rPr lang="en-US" sz="2800" b="1" dirty="0" smtClean="0">
                <a:latin typeface="Tahoma" charset="0"/>
              </a:rPr>
              <a:t>abound</a:t>
            </a:r>
            <a:r>
              <a:rPr lang="en-US" sz="2800" dirty="0" smtClean="0">
                <a:latin typeface="Tahoma" charset="0"/>
              </a:rPr>
              <a:t>  </a:t>
            </a:r>
          </a:p>
          <a:p>
            <a:pPr lvl="1" eaLnBrk="1" hangingPunct="1">
              <a:lnSpc>
                <a:spcPct val="90000"/>
              </a:lnSpc>
            </a:pPr>
            <a:r>
              <a:rPr lang="en-US" sz="2400" dirty="0" err="1">
                <a:latin typeface="Tahoma" charset="0"/>
              </a:rPr>
              <a:t>MapReduce</a:t>
            </a:r>
            <a:r>
              <a:rPr lang="en-US" sz="2400" dirty="0">
                <a:latin typeface="Tahoma" charset="0"/>
              </a:rPr>
              <a:t> hides the intricacies of parallelizing operations</a:t>
            </a:r>
          </a:p>
          <a:p>
            <a:pPr lvl="1" eaLnBrk="1" hangingPunct="1">
              <a:lnSpc>
                <a:spcPct val="90000"/>
              </a:lnSpc>
            </a:pPr>
            <a:r>
              <a:rPr lang="en-US" sz="2400" dirty="0" smtClean="0">
                <a:latin typeface="Tahoma" charset="0"/>
              </a:rPr>
              <a:t>GFS </a:t>
            </a:r>
            <a:r>
              <a:rPr lang="en-US" sz="2400" dirty="0">
                <a:latin typeface="Tahoma" charset="0"/>
              </a:rPr>
              <a:t>hides details of data distribution and </a:t>
            </a:r>
            <a:r>
              <a:rPr lang="en-US" sz="2400" dirty="0" smtClean="0">
                <a:latin typeface="Tahoma" charset="0"/>
              </a:rPr>
              <a:t>failure </a:t>
            </a:r>
          </a:p>
          <a:p>
            <a:pPr lvl="1" eaLnBrk="1" hangingPunct="1">
              <a:lnSpc>
                <a:spcPct val="90000"/>
              </a:lnSpc>
            </a:pPr>
            <a:r>
              <a:rPr lang="en-US" sz="2400" dirty="0" err="1" smtClean="0">
                <a:latin typeface="Tahoma" charset="0"/>
              </a:rPr>
              <a:t>OpenFlow</a:t>
            </a:r>
            <a:r>
              <a:rPr lang="en-US" sz="2400" dirty="0" smtClean="0">
                <a:latin typeface="Tahoma" charset="0"/>
              </a:rPr>
              <a:t> papers an overlay network atop the physical one</a:t>
            </a:r>
            <a:endParaRPr lang="en-US" sz="2400" dirty="0">
              <a:latin typeface="Tahoma" charset="0"/>
            </a:endParaRPr>
          </a:p>
          <a:p>
            <a:pPr eaLnBrk="1" hangingPunct="1">
              <a:lnSpc>
                <a:spcPct val="90000"/>
              </a:lnSpc>
            </a:pPr>
            <a:r>
              <a:rPr lang="en-US" sz="2800" dirty="0" smtClean="0">
                <a:latin typeface="Tahoma" charset="0"/>
              </a:rPr>
              <a:t>Designing </a:t>
            </a:r>
            <a:r>
              <a:rPr lang="en-US" sz="2800" dirty="0">
                <a:latin typeface="Tahoma" charset="0"/>
              </a:rPr>
              <a:t>from the </a:t>
            </a:r>
            <a:r>
              <a:rPr lang="en-US" sz="2800" dirty="0" smtClean="0">
                <a:latin typeface="Tahoma" charset="0"/>
              </a:rPr>
              <a:t>outset </a:t>
            </a:r>
            <a:r>
              <a:rPr lang="en-US" sz="2800" dirty="0">
                <a:latin typeface="Tahoma" charset="0"/>
              </a:rPr>
              <a:t>for </a:t>
            </a:r>
            <a:r>
              <a:rPr lang="en-US" sz="2800" b="1" dirty="0">
                <a:latin typeface="Tahoma" charset="0"/>
              </a:rPr>
              <a:t>living with failure</a:t>
            </a:r>
            <a:r>
              <a:rPr lang="en-US" sz="2800" dirty="0">
                <a:latin typeface="Tahoma" charset="0"/>
              </a:rPr>
              <a:t> </a:t>
            </a:r>
            <a:r>
              <a:rPr lang="en-US" sz="2800" dirty="0" smtClean="0">
                <a:latin typeface="Tahoma" charset="0"/>
              </a:rPr>
              <a:t> </a:t>
            </a:r>
          </a:p>
          <a:p>
            <a:pPr lvl="1" eaLnBrk="1" hangingPunct="1">
              <a:lnSpc>
                <a:spcPct val="90000"/>
              </a:lnSpc>
            </a:pPr>
            <a:r>
              <a:rPr lang="en-US" sz="2400" dirty="0" smtClean="0">
                <a:latin typeface="Tahoma" charset="0"/>
              </a:rPr>
              <a:t>Of processing</a:t>
            </a:r>
            <a:r>
              <a:rPr lang="en-US" sz="2400" dirty="0">
                <a:latin typeface="Tahoma" charset="0"/>
              </a:rPr>
              <a:t>, storage, and network </a:t>
            </a:r>
            <a:r>
              <a:rPr lang="en-US" sz="2400" dirty="0" smtClean="0">
                <a:latin typeface="Tahoma" charset="0"/>
              </a:rPr>
              <a:t>elements</a:t>
            </a:r>
            <a:endParaRPr lang="en-US" sz="2400" dirty="0">
              <a:latin typeface="Tahoma" charset="0"/>
            </a:endParaRPr>
          </a:p>
          <a:p>
            <a:pPr eaLnBrk="1" hangingPunct="1">
              <a:lnSpc>
                <a:spcPct val="90000"/>
              </a:lnSpc>
            </a:pPr>
            <a:r>
              <a:rPr lang="en-US" sz="2800" b="1" dirty="0">
                <a:latin typeface="Tahoma" charset="0"/>
              </a:rPr>
              <a:t>Scale is </a:t>
            </a:r>
            <a:r>
              <a:rPr lang="en-US" sz="2800" b="1" dirty="0" smtClean="0">
                <a:latin typeface="Tahoma" charset="0"/>
              </a:rPr>
              <a:t>everything</a:t>
            </a:r>
            <a:r>
              <a:rPr lang="en-US" sz="2800" dirty="0" smtClean="0">
                <a:latin typeface="Tahoma" charset="0"/>
              </a:rPr>
              <a:t>  </a:t>
            </a:r>
          </a:p>
          <a:p>
            <a:pPr lvl="1" eaLnBrk="1" hangingPunct="1">
              <a:lnSpc>
                <a:spcPct val="90000"/>
              </a:lnSpc>
            </a:pPr>
            <a:r>
              <a:rPr lang="en-US" sz="2400" dirty="0">
                <a:latin typeface="Tahoma" charset="0"/>
              </a:rPr>
              <a:t>G</a:t>
            </a:r>
            <a:r>
              <a:rPr lang="en-US" sz="2400" dirty="0" smtClean="0">
                <a:latin typeface="Tahoma" charset="0"/>
              </a:rPr>
              <a:t>oogle</a:t>
            </a:r>
            <a:r>
              <a:rPr lang="ja-JP" altLang="en-US" sz="2400" dirty="0" smtClean="0">
                <a:latin typeface="Tahoma" charset="0"/>
              </a:rPr>
              <a:t>’</a:t>
            </a:r>
            <a:r>
              <a:rPr lang="en-US" sz="2400" dirty="0" smtClean="0">
                <a:latin typeface="Tahoma" charset="0"/>
              </a:rPr>
              <a:t>s </a:t>
            </a:r>
            <a:r>
              <a:rPr lang="en-US" sz="2400" dirty="0">
                <a:latin typeface="Tahoma" charset="0"/>
              </a:rPr>
              <a:t>business demands that everything be built with scaling issues in </a:t>
            </a:r>
            <a:r>
              <a:rPr lang="en-US" sz="2400" dirty="0" smtClean="0">
                <a:latin typeface="Tahoma" charset="0"/>
              </a:rPr>
              <a:t>mind</a:t>
            </a:r>
          </a:p>
          <a:p>
            <a:pPr eaLnBrk="1" hangingPunct="1">
              <a:lnSpc>
                <a:spcPct val="90000"/>
              </a:lnSpc>
            </a:pPr>
            <a:r>
              <a:rPr lang="en-US" sz="2800" dirty="0" smtClean="0">
                <a:latin typeface="Tahoma" charset="0"/>
              </a:rPr>
              <a:t>Solutions are </a:t>
            </a:r>
            <a:r>
              <a:rPr lang="en-US" sz="2800" b="1" dirty="0" smtClean="0">
                <a:latin typeface="Tahoma" charset="0"/>
              </a:rPr>
              <a:t>specially designed </a:t>
            </a:r>
            <a:r>
              <a:rPr lang="en-US" sz="2800" dirty="0" smtClean="0">
                <a:latin typeface="Tahoma" charset="0"/>
              </a:rPr>
              <a:t>to </a:t>
            </a:r>
            <a:r>
              <a:rPr lang="en-US" sz="2800" dirty="0">
                <a:latin typeface="Tahoma" charset="0"/>
              </a:rPr>
              <a:t>the problem </a:t>
            </a:r>
            <a:r>
              <a:rPr lang="en-US" sz="2800" dirty="0" smtClean="0">
                <a:latin typeface="Tahoma" charset="0"/>
              </a:rPr>
              <a:t>domain </a:t>
            </a:r>
          </a:p>
          <a:p>
            <a:pPr lvl="1" eaLnBrk="1" hangingPunct="1">
              <a:lnSpc>
                <a:spcPct val="90000"/>
              </a:lnSpc>
            </a:pPr>
            <a:r>
              <a:rPr lang="en-US" sz="2400" dirty="0" smtClean="0">
                <a:latin typeface="Tahoma" charset="0"/>
              </a:rPr>
              <a:t>Rather </a:t>
            </a:r>
            <a:r>
              <a:rPr lang="en-US" sz="2400" dirty="0">
                <a:latin typeface="Tahoma" charset="0"/>
              </a:rPr>
              <a:t>than taking the generic </a:t>
            </a:r>
            <a:r>
              <a:rPr lang="ja-JP" altLang="en-US" sz="2400" dirty="0">
                <a:latin typeface="Tahoma" charset="0"/>
              </a:rPr>
              <a:t>“</a:t>
            </a:r>
            <a:r>
              <a:rPr lang="en-US" sz="2400" dirty="0">
                <a:latin typeface="Tahoma" charset="0"/>
              </a:rPr>
              <a:t>industry standard</a:t>
            </a:r>
            <a:r>
              <a:rPr lang="ja-JP" altLang="en-US" sz="2400" dirty="0">
                <a:latin typeface="Tahoma" charset="0"/>
              </a:rPr>
              <a:t>”</a:t>
            </a:r>
            <a:r>
              <a:rPr lang="en-US" sz="2400" dirty="0">
                <a:latin typeface="Tahoma" charset="0"/>
              </a:rPr>
              <a:t> </a:t>
            </a:r>
            <a:r>
              <a:rPr lang="en-US" sz="2400" dirty="0" smtClean="0">
                <a:latin typeface="Tahoma" charset="0"/>
              </a:rPr>
              <a:t>approach</a:t>
            </a:r>
            <a:endParaRPr lang="en-US" sz="2400" dirty="0">
              <a:latin typeface="Tahoma" charset="0"/>
            </a:endParaRPr>
          </a:p>
        </p:txBody>
      </p:sp>
    </p:spTree>
    <p:extLst>
      <p:ext uri="{BB962C8B-B14F-4D97-AF65-F5344CB8AC3E}">
        <p14:creationId xmlns:p14="http://schemas.microsoft.com/office/powerpoint/2010/main" val="12227245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602732" y="242219"/>
            <a:ext cx="7886700" cy="4661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What is big data?</a:t>
            </a:r>
          </a:p>
        </p:txBody>
      </p:sp>
      <p:sp>
        <p:nvSpPr>
          <p:cNvPr id="159" name="Shape 159"/>
          <p:cNvSpPr txBox="1">
            <a:spLocks noGrp="1"/>
          </p:cNvSpPr>
          <p:nvPr>
            <p:ph type="body" idx="1"/>
          </p:nvPr>
        </p:nvSpPr>
        <p:spPr>
          <a:xfrm>
            <a:off x="628650" y="1368425"/>
            <a:ext cx="8130000" cy="4351200"/>
          </a:xfrm>
          <a:prstGeom prst="rect">
            <a:avLst/>
          </a:prstGeom>
          <a:noFill/>
          <a:ln>
            <a:noFill/>
          </a:ln>
        </p:spPr>
        <p:txBody>
          <a:bodyPr lIns="91425" tIns="45700" rIns="91425" bIns="45700" anchor="t" anchorCtr="0">
            <a:noAutofit/>
          </a:bodyPr>
          <a:lstStyle/>
          <a:p>
            <a:pPr marL="228600" marR="0" lvl="0" indent="-228600" algn="l" rtl="0">
              <a:lnSpc>
                <a:spcPct val="80000"/>
              </a:lnSpc>
              <a:spcBef>
                <a:spcPts val="0"/>
              </a:spcBef>
              <a:spcAft>
                <a:spcPts val="0"/>
              </a:spcAft>
              <a:buClr>
                <a:schemeClr val="accent1"/>
              </a:buClr>
              <a:buSzPct val="99615"/>
              <a:buFont typeface="Arial"/>
              <a:buChar char="•"/>
            </a:pPr>
            <a:r>
              <a:rPr lang="en-GB" sz="2590" i="1" dirty="0"/>
              <a:t>“</a:t>
            </a:r>
            <a:r>
              <a:rPr lang="en-GB" sz="2590" b="0" i="1" u="none" strike="noStrike" cap="none" dirty="0">
                <a:solidFill>
                  <a:srgbClr val="233D58"/>
                </a:solidFill>
                <a:latin typeface="Candara"/>
                <a:ea typeface="Candara"/>
                <a:cs typeface="Candara"/>
                <a:sym typeface="Candara"/>
              </a:rPr>
              <a:t>Big Data is a collection of very huge data sets with a great diversity</a:t>
            </a:r>
            <a:r>
              <a:rPr lang="en-GB" sz="2590" i="1" dirty="0"/>
              <a:t>”</a:t>
            </a:r>
            <a:r>
              <a:rPr lang="en-GB" sz="2590" b="0" i="1" u="none" strike="noStrike" cap="none" dirty="0">
                <a:solidFill>
                  <a:srgbClr val="233D58"/>
                </a:solidFill>
                <a:latin typeface="Candara"/>
                <a:ea typeface="Candara"/>
                <a:cs typeface="Candara"/>
                <a:sym typeface="Candara"/>
              </a:rPr>
              <a:t> </a:t>
            </a:r>
            <a:r>
              <a:rPr lang="en-GB" sz="2590" b="0" i="0" u="none" strike="noStrike" cap="none" dirty="0" smtClean="0">
                <a:solidFill>
                  <a:srgbClr val="233D58"/>
                </a:solidFill>
                <a:latin typeface="Candara"/>
                <a:ea typeface="Candara"/>
                <a:cs typeface="Candara"/>
                <a:sym typeface="Candara"/>
              </a:rPr>
              <a:t>[11]</a:t>
            </a:r>
            <a:endParaRPr lang="en-GB" sz="2590" b="0" i="0" u="none" strike="noStrike" cap="none" dirty="0">
              <a:solidFill>
                <a:srgbClr val="233D58"/>
              </a:solidFill>
              <a:latin typeface="Candara"/>
              <a:ea typeface="Candara"/>
              <a:cs typeface="Candara"/>
              <a:sym typeface="Candara"/>
            </a:endParaRPr>
          </a:p>
          <a:p>
            <a:pPr marL="228600" marR="0" lvl="0" indent="-228600" algn="l" rtl="0">
              <a:lnSpc>
                <a:spcPct val="80000"/>
              </a:lnSpc>
              <a:spcBef>
                <a:spcPts val="1000"/>
              </a:spcBef>
              <a:spcAft>
                <a:spcPts val="0"/>
              </a:spcAft>
              <a:buClr>
                <a:schemeClr val="accent1"/>
              </a:buClr>
              <a:buSzPct val="99615"/>
              <a:buFont typeface="Arial"/>
              <a:buNone/>
            </a:pPr>
            <a:endParaRPr sz="2590" b="0" i="0" u="none" strike="noStrike" cap="none" dirty="0">
              <a:solidFill>
                <a:srgbClr val="233D58"/>
              </a:solidFill>
              <a:latin typeface="Candara"/>
              <a:ea typeface="Candara"/>
              <a:cs typeface="Candara"/>
              <a:sym typeface="Candara"/>
            </a:endParaRPr>
          </a:p>
          <a:p>
            <a:pPr marL="228600" marR="0" lvl="0" indent="-228600" algn="l" rtl="0">
              <a:lnSpc>
                <a:spcPct val="80000"/>
              </a:lnSpc>
              <a:spcBef>
                <a:spcPts val="1000"/>
              </a:spcBef>
              <a:spcAft>
                <a:spcPts val="0"/>
              </a:spcAft>
              <a:buClr>
                <a:schemeClr val="accent1"/>
              </a:buClr>
              <a:buSzPct val="99615"/>
              <a:buFont typeface="Arial"/>
              <a:buChar char="•"/>
            </a:pPr>
            <a:r>
              <a:rPr lang="en-GB" sz="2590" i="1" dirty="0"/>
              <a:t>“</a:t>
            </a:r>
            <a:r>
              <a:rPr lang="en-GB" sz="2590" b="0" i="1" u="none" strike="noStrike" cap="none" dirty="0">
                <a:solidFill>
                  <a:srgbClr val="233D58"/>
                </a:solidFill>
                <a:latin typeface="Candara"/>
                <a:ea typeface="Candara"/>
                <a:cs typeface="Candara"/>
                <a:sym typeface="Candara"/>
              </a:rPr>
              <a:t>Big data should be thought of as a process — how to get to new insights, how to turn them into action, resulting in business value</a:t>
            </a:r>
            <a:r>
              <a:rPr lang="en-GB" sz="2590" i="1" dirty="0"/>
              <a:t>”</a:t>
            </a:r>
            <a:r>
              <a:rPr lang="en-GB" sz="2590" b="0" i="1" u="none" strike="noStrike" cap="none" dirty="0">
                <a:solidFill>
                  <a:srgbClr val="233D58"/>
                </a:solidFill>
                <a:latin typeface="Candara"/>
                <a:ea typeface="Candara"/>
                <a:cs typeface="Candara"/>
                <a:sym typeface="Candara"/>
              </a:rPr>
              <a:t> </a:t>
            </a:r>
            <a:r>
              <a:rPr lang="en-GB" sz="2590" b="0" i="0" u="none" strike="noStrike" cap="none" dirty="0">
                <a:solidFill>
                  <a:srgbClr val="233D58"/>
                </a:solidFill>
                <a:latin typeface="Candara"/>
                <a:ea typeface="Candara"/>
                <a:cs typeface="Candara"/>
                <a:sym typeface="Candara"/>
              </a:rPr>
              <a:t>[Gartner Report 2015]</a:t>
            </a:r>
          </a:p>
          <a:p>
            <a:pPr marL="228600" marR="0" lvl="0" indent="-228600" algn="l" rtl="0">
              <a:lnSpc>
                <a:spcPct val="80000"/>
              </a:lnSpc>
              <a:spcBef>
                <a:spcPts val="1000"/>
              </a:spcBef>
              <a:spcAft>
                <a:spcPts val="0"/>
              </a:spcAft>
              <a:buClr>
                <a:schemeClr val="accent1"/>
              </a:buClr>
              <a:buSzPct val="99615"/>
              <a:buFont typeface="Arial"/>
              <a:buNone/>
            </a:pPr>
            <a:endParaRPr sz="2590" b="0" i="0" u="none" strike="noStrike" cap="none" dirty="0">
              <a:solidFill>
                <a:srgbClr val="233D58"/>
              </a:solidFill>
              <a:latin typeface="Candara"/>
              <a:ea typeface="Candara"/>
              <a:cs typeface="Candara"/>
              <a:sym typeface="Candara"/>
            </a:endParaRPr>
          </a:p>
          <a:p>
            <a:pPr marL="228600" marR="0" lvl="0" indent="-228600" algn="l" rtl="0">
              <a:lnSpc>
                <a:spcPct val="80000"/>
              </a:lnSpc>
              <a:spcBef>
                <a:spcPts val="1000"/>
              </a:spcBef>
              <a:spcAft>
                <a:spcPts val="0"/>
              </a:spcAft>
              <a:buClr>
                <a:schemeClr val="accent1"/>
              </a:buClr>
              <a:buSzPct val="99615"/>
              <a:buFont typeface="Arial"/>
              <a:buChar char="•"/>
            </a:pPr>
            <a:r>
              <a:rPr lang="en-GB" sz="2590" i="1" dirty="0"/>
              <a:t>“</a:t>
            </a:r>
            <a:r>
              <a:rPr lang="en-GB" sz="2590" b="0" i="1" u="none" strike="noStrike" cap="none" dirty="0">
                <a:solidFill>
                  <a:srgbClr val="233D58"/>
                </a:solidFill>
                <a:latin typeface="Candara"/>
                <a:ea typeface="Candara"/>
                <a:cs typeface="Candara"/>
                <a:sym typeface="Candara"/>
              </a:rPr>
              <a:t>Big Data are high-volume, high-velocity, and/or high-variety information assets that require new forms of processing to enable enhanced decision making, insight discovery and process optimization</a:t>
            </a:r>
            <a:r>
              <a:rPr lang="en-GB" sz="2590" i="1" dirty="0"/>
              <a:t>”</a:t>
            </a:r>
            <a:r>
              <a:rPr lang="en-GB" sz="2590" b="0" i="1" u="none" strike="noStrike" cap="none" dirty="0">
                <a:solidFill>
                  <a:srgbClr val="233D58"/>
                </a:solidFill>
                <a:latin typeface="Candara"/>
                <a:ea typeface="Candara"/>
                <a:cs typeface="Candara"/>
                <a:sym typeface="Candara"/>
              </a:rPr>
              <a:t> </a:t>
            </a:r>
            <a:r>
              <a:rPr lang="en-GB" sz="2590" b="0" i="0" u="none" strike="noStrike" cap="none" dirty="0">
                <a:solidFill>
                  <a:srgbClr val="233D58"/>
                </a:solidFill>
                <a:latin typeface="Candara"/>
                <a:ea typeface="Candara"/>
                <a:cs typeface="Candara"/>
                <a:sym typeface="Candara"/>
              </a:rPr>
              <a:t>[Gartner Report 2012]</a:t>
            </a:r>
          </a:p>
          <a:p>
            <a:pPr marL="228600" marR="0" lvl="0" indent="-228600" algn="l" rtl="0">
              <a:lnSpc>
                <a:spcPct val="80000"/>
              </a:lnSpc>
              <a:spcBef>
                <a:spcPts val="1000"/>
              </a:spcBef>
              <a:spcAft>
                <a:spcPts val="0"/>
              </a:spcAft>
              <a:buClr>
                <a:schemeClr val="accent1"/>
              </a:buClr>
              <a:buSzPct val="99615"/>
              <a:buFont typeface="Arial"/>
              <a:buNone/>
            </a:pPr>
            <a:endParaRPr sz="2590" b="0" i="0" u="none" strike="noStrike" cap="none" dirty="0">
              <a:solidFill>
                <a:srgbClr val="233D58"/>
              </a:solidFill>
              <a:latin typeface="Candara"/>
              <a:ea typeface="Candara"/>
              <a:cs typeface="Candara"/>
              <a:sym typeface="Candara"/>
            </a:endParaRPr>
          </a:p>
          <a:p>
            <a:pPr marL="228600" marR="0" lvl="0" indent="-228600" algn="l" rtl="0">
              <a:lnSpc>
                <a:spcPct val="80000"/>
              </a:lnSpc>
              <a:spcBef>
                <a:spcPts val="1000"/>
              </a:spcBef>
              <a:buClr>
                <a:schemeClr val="accent1"/>
              </a:buClr>
              <a:buSzPct val="99615"/>
              <a:buFont typeface="Arial"/>
              <a:buNone/>
            </a:pPr>
            <a:endParaRPr sz="2590" b="0" i="0" u="none" strike="noStrike" cap="none" dirty="0">
              <a:solidFill>
                <a:srgbClr val="233D58"/>
              </a:solidFill>
              <a:latin typeface="Candara"/>
              <a:ea typeface="Candara"/>
              <a:cs typeface="Candara"/>
              <a:sym typeface="Candara"/>
            </a:endParaRPr>
          </a:p>
        </p:txBody>
      </p:sp>
      <p:sp>
        <p:nvSpPr>
          <p:cNvPr id="2" name="TextBox 1"/>
          <p:cNvSpPr txBox="1"/>
          <p:nvPr/>
        </p:nvSpPr>
        <p:spPr>
          <a:xfrm>
            <a:off x="5572251" y="5753334"/>
            <a:ext cx="2950302" cy="461665"/>
          </a:xfrm>
          <a:prstGeom prst="rect">
            <a:avLst/>
          </a:prstGeom>
          <a:noFill/>
        </p:spPr>
        <p:txBody>
          <a:bodyPr wrap="none" rtlCol="0">
            <a:spAutoFit/>
          </a:bodyPr>
          <a:lstStyle/>
          <a:p>
            <a:r>
              <a:rPr lang="en-CA" b="1" dirty="0" smtClean="0">
                <a:solidFill>
                  <a:srgbClr val="FF0000"/>
                </a:solidFill>
              </a:rPr>
              <a:t>In summary, 3 </a:t>
            </a:r>
            <a:r>
              <a:rPr lang="en-CA" b="1" dirty="0" err="1" smtClean="0">
                <a:solidFill>
                  <a:srgbClr val="FF0000"/>
                </a:solidFill>
              </a:rPr>
              <a:t>Vs</a:t>
            </a:r>
            <a:r>
              <a:rPr lang="mr-IN" b="1" dirty="0" smtClean="0">
                <a:solidFill>
                  <a:srgbClr val="FF0000"/>
                </a:solidFill>
              </a:rPr>
              <a:t>…</a:t>
            </a:r>
            <a:endParaRPr lang="en-CA" b="1" dirty="0">
              <a:solidFill>
                <a:srgbClr val="FF0000"/>
              </a:solidFill>
            </a:endParaRPr>
          </a:p>
        </p:txBody>
      </p:sp>
    </p:spTree>
    <p:extLst>
      <p:ext uri="{BB962C8B-B14F-4D97-AF65-F5344CB8AC3E}">
        <p14:creationId xmlns:p14="http://schemas.microsoft.com/office/powerpoint/2010/main" val="237570365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As it turns out...</a:t>
            </a:r>
            <a:endParaRPr lang="en-CA" dirty="0"/>
          </a:p>
        </p:txBody>
      </p:sp>
      <p:sp>
        <p:nvSpPr>
          <p:cNvPr id="3" name="Content Placeholder 2"/>
          <p:cNvSpPr>
            <a:spLocks noGrp="1"/>
          </p:cNvSpPr>
          <p:nvPr>
            <p:ph idx="1"/>
          </p:nvPr>
        </p:nvSpPr>
        <p:spPr/>
        <p:txBody>
          <a:bodyPr/>
          <a:lstStyle/>
          <a:p>
            <a:r>
              <a:rPr lang="en-CA" dirty="0" smtClean="0"/>
              <a:t>Google is not the only one, just the first one...</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40</a:t>
            </a:fld>
            <a:endParaRPr lang="it-IT" altLang="en-US"/>
          </a:p>
        </p:txBody>
      </p:sp>
    </p:spTree>
    <p:extLst>
      <p:ext uri="{BB962C8B-B14F-4D97-AF65-F5344CB8AC3E}">
        <p14:creationId xmlns:p14="http://schemas.microsoft.com/office/powerpoint/2010/main" val="273580155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Guess...	</a:t>
            </a:r>
            <a:endParaRPr lang="en-CA" dirty="0"/>
          </a:p>
        </p:txBody>
      </p:sp>
      <p:sp>
        <p:nvSpPr>
          <p:cNvPr id="3" name="Content Placeholder 2"/>
          <p:cNvSpPr>
            <a:spLocks noGrp="1"/>
          </p:cNvSpPr>
          <p:nvPr>
            <p:ph idx="1"/>
          </p:nvPr>
        </p:nvSpPr>
        <p:spPr/>
        <p:txBody>
          <a:bodyPr/>
          <a:lstStyle/>
          <a:p>
            <a:r>
              <a:rPr lang="en-CA" dirty="0" smtClean="0"/>
              <a:t>Who was next?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41</a:t>
            </a:fld>
            <a:endParaRPr lang="it-IT" altLang="en-US"/>
          </a:p>
        </p:txBody>
      </p:sp>
    </p:spTree>
    <p:extLst>
      <p:ext uri="{BB962C8B-B14F-4D97-AF65-F5344CB8AC3E}">
        <p14:creationId xmlns:p14="http://schemas.microsoft.com/office/powerpoint/2010/main" val="228856424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72133" y="0"/>
            <a:ext cx="8708263" cy="6858000"/>
          </a:xfrm>
          <a:prstGeom prst="rect">
            <a:avLst/>
          </a:prstGeom>
        </p:spPr>
      </p:pic>
    </p:spTree>
    <p:extLst>
      <p:ext uri="{BB962C8B-B14F-4D97-AF65-F5344CB8AC3E}">
        <p14:creationId xmlns:p14="http://schemas.microsoft.com/office/powerpoint/2010/main" val="1117155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Content Placeholder 2"/>
          <p:cNvSpPr>
            <a:spLocks noGrp="1"/>
          </p:cNvSpPr>
          <p:nvPr>
            <p:ph idx="1"/>
          </p:nvPr>
        </p:nvSpPr>
        <p:spPr>
          <a:xfrm>
            <a:off x="685800" y="1340769"/>
            <a:ext cx="7772400" cy="4690864"/>
          </a:xfrm>
        </p:spPr>
        <p:txBody>
          <a:bodyPr>
            <a:normAutofit/>
          </a:bodyPr>
          <a:lstStyle/>
          <a:p>
            <a:r>
              <a:rPr lang="en-US" dirty="0">
                <a:latin typeface="Arial Unicode MS" charset="0"/>
              </a:rPr>
              <a:t>Connects its 500 million users using an array of open source </a:t>
            </a:r>
            <a:r>
              <a:rPr lang="en-US" dirty="0" smtClean="0">
                <a:latin typeface="Arial Unicode MS" charset="0"/>
              </a:rPr>
              <a:t>software</a:t>
            </a:r>
            <a:endParaRPr lang="en-US" dirty="0">
              <a:latin typeface="Arial Unicode MS" charset="0"/>
            </a:endParaRPr>
          </a:p>
          <a:p>
            <a:r>
              <a:rPr lang="en-US" dirty="0">
                <a:latin typeface="Arial Unicode MS" charset="0"/>
              </a:rPr>
              <a:t>Facebook's open source Web serving infrastructure </a:t>
            </a:r>
            <a:r>
              <a:rPr lang="en-US" dirty="0" smtClean="0">
                <a:latin typeface="Arial Unicode MS" charset="0"/>
              </a:rPr>
              <a:t>based </a:t>
            </a:r>
            <a:r>
              <a:rPr lang="en-US" dirty="0">
                <a:latin typeface="Arial Unicode MS" charset="0"/>
              </a:rPr>
              <a:t>on LAMP </a:t>
            </a:r>
            <a:endParaRPr lang="en-US" dirty="0" smtClean="0">
              <a:latin typeface="Arial Unicode MS" charset="0"/>
            </a:endParaRPr>
          </a:p>
          <a:p>
            <a:pPr lvl="1"/>
            <a:r>
              <a:rPr lang="en-US" dirty="0" smtClean="0">
                <a:latin typeface="Arial Unicode MS" charset="0"/>
              </a:rPr>
              <a:t>Linux</a:t>
            </a:r>
            <a:r>
              <a:rPr lang="en-US" dirty="0">
                <a:latin typeface="Arial Unicode MS" charset="0"/>
              </a:rPr>
              <a:t>/Apache/MySQL/</a:t>
            </a:r>
            <a:r>
              <a:rPr lang="en-US" dirty="0" smtClean="0">
                <a:latin typeface="Arial Unicode MS" charset="0"/>
              </a:rPr>
              <a:t>PHP</a:t>
            </a:r>
            <a:endParaRPr lang="en-US" dirty="0">
              <a:latin typeface="Arial Unicode MS" charset="0"/>
            </a:endParaRPr>
          </a:p>
          <a:p>
            <a:pPr marL="0" indent="0">
              <a:buNone/>
            </a:pPr>
            <a:endParaRPr lang="en-US" dirty="0">
              <a:latin typeface="Arial Unicode MS" charset="0"/>
            </a:endParaRPr>
          </a:p>
        </p:txBody>
      </p:sp>
      <p:sp>
        <p:nvSpPr>
          <p:cNvPr id="3" name="Title 2"/>
          <p:cNvSpPr>
            <a:spLocks noGrp="1"/>
          </p:cNvSpPr>
          <p:nvPr>
            <p:ph type="title"/>
          </p:nvPr>
        </p:nvSpPr>
        <p:spPr/>
        <p:txBody>
          <a:bodyPr/>
          <a:lstStyle/>
          <a:p>
            <a:r>
              <a:rPr lang="en-US" dirty="0" smtClean="0"/>
              <a:t>Facebook’s infrastructure</a:t>
            </a:r>
            <a:endParaRPr lang="en-US" dirty="0"/>
          </a:p>
        </p:txBody>
      </p:sp>
      <p:pic>
        <p:nvPicPr>
          <p:cNvPr id="5" name="Picture 4"/>
          <p:cNvPicPr>
            <a:picLocks noChangeAspect="1"/>
          </p:cNvPicPr>
          <p:nvPr/>
        </p:nvPicPr>
        <p:blipFill>
          <a:blip r:embed="rId3"/>
          <a:stretch>
            <a:fillRect/>
          </a:stretch>
        </p:blipFill>
        <p:spPr>
          <a:xfrm>
            <a:off x="2267745" y="4365105"/>
            <a:ext cx="3496444" cy="1964668"/>
          </a:xfrm>
          <a:prstGeom prst="rect">
            <a:avLst/>
          </a:prstGeom>
        </p:spPr>
      </p:pic>
      <p:sp>
        <p:nvSpPr>
          <p:cNvPr id="7" name="TextBox 6"/>
          <p:cNvSpPr txBox="1"/>
          <p:nvPr/>
        </p:nvSpPr>
        <p:spPr>
          <a:xfrm>
            <a:off x="5764188" y="4797153"/>
            <a:ext cx="1656184" cy="1200329"/>
          </a:xfrm>
          <a:prstGeom prst="rect">
            <a:avLst/>
          </a:prstGeom>
          <a:noFill/>
        </p:spPr>
        <p:txBody>
          <a:bodyPr wrap="square" rtlCol="0">
            <a:spAutoFit/>
          </a:bodyPr>
          <a:lstStyle/>
          <a:p>
            <a:r>
              <a:rPr lang="en-US" sz="1800" dirty="0" smtClean="0">
                <a:latin typeface="+mn-lt"/>
              </a:rPr>
              <a:t>Facebook’s 450 MLN $ North Carolina data center</a:t>
            </a:r>
            <a:endParaRPr lang="en-US" sz="1800" dirty="0">
              <a:latin typeface="+mn-lt"/>
            </a:endParaRPr>
          </a:p>
        </p:txBody>
      </p:sp>
      <p:pic>
        <p:nvPicPr>
          <p:cNvPr id="9" name="Picture 8"/>
          <p:cNvPicPr>
            <a:picLocks noChangeAspect="1"/>
          </p:cNvPicPr>
          <p:nvPr/>
        </p:nvPicPr>
        <p:blipFill>
          <a:blip r:embed="rId4"/>
          <a:stretch>
            <a:fillRect/>
          </a:stretch>
        </p:blipFill>
        <p:spPr>
          <a:xfrm>
            <a:off x="2269665" y="5915336"/>
            <a:ext cx="1098065" cy="413147"/>
          </a:xfrm>
          <a:prstGeom prst="rect">
            <a:avLst/>
          </a:prstGeom>
        </p:spPr>
      </p:pic>
      <p:sp>
        <p:nvSpPr>
          <p:cNvPr id="2" name="TextBox 1"/>
          <p:cNvSpPr txBox="1"/>
          <p:nvPr/>
        </p:nvSpPr>
        <p:spPr>
          <a:xfrm>
            <a:off x="2915816" y="6381328"/>
            <a:ext cx="4046826" cy="369332"/>
          </a:xfrm>
          <a:prstGeom prst="rect">
            <a:avLst/>
          </a:prstGeom>
          <a:noFill/>
        </p:spPr>
        <p:txBody>
          <a:bodyPr wrap="none" rtlCol="0">
            <a:spAutoFit/>
          </a:bodyPr>
          <a:lstStyle/>
          <a:p>
            <a:r>
              <a:rPr lang="en-US" sz="1800" dirty="0"/>
              <a:t>http://</a:t>
            </a:r>
            <a:r>
              <a:rPr lang="en-US" sz="1800" dirty="0" err="1"/>
              <a:t>www.facebook.com</a:t>
            </a:r>
            <a:r>
              <a:rPr lang="en-US" sz="1800" dirty="0"/>
              <a:t>/Engineering</a:t>
            </a:r>
          </a:p>
        </p:txBody>
      </p:sp>
    </p:spTree>
    <p:extLst>
      <p:ext uri="{BB962C8B-B14F-4D97-AF65-F5344CB8AC3E}">
        <p14:creationId xmlns:p14="http://schemas.microsoft.com/office/powerpoint/2010/main" val="30913641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Facebook data store:</a:t>
            </a:r>
            <a:br>
              <a:rPr lang="en-US" dirty="0" smtClean="0"/>
            </a:br>
            <a:r>
              <a:rPr lang="en-US" dirty="0" smtClean="0"/>
              <a:t>three tier architecture</a:t>
            </a:r>
            <a:endParaRPr lang="en-US" dirty="0"/>
          </a:p>
        </p:txBody>
      </p:sp>
      <p:sp>
        <p:nvSpPr>
          <p:cNvPr id="5" name="Rounded Rectangle 4"/>
          <p:cNvSpPr/>
          <p:nvPr/>
        </p:nvSpPr>
        <p:spPr bwMode="auto">
          <a:xfrm>
            <a:off x="495301" y="1717676"/>
            <a:ext cx="4908551" cy="887413"/>
          </a:xfrm>
          <a:prstGeom prst="roundRect">
            <a:avLst/>
          </a:prstGeom>
          <a:solidFill>
            <a:schemeClr val="accent2">
              <a:lumMod val="20000"/>
              <a:lumOff val="80000"/>
            </a:schemeClr>
          </a:solidFill>
          <a:ln w="28575" cap="flat" cmpd="sng" algn="ctr">
            <a:solidFill>
              <a:schemeClr val="accent2">
                <a:lumMod val="20000"/>
                <a:lumOff val="80000"/>
              </a:schemeClr>
            </a:solidFill>
            <a:prstDash val="solid"/>
            <a:round/>
            <a:headEnd type="none" w="med" len="med"/>
            <a:tailEnd type="none" w="med" len="med"/>
          </a:ln>
          <a:effectLst/>
        </p:spPr>
        <p:txBody>
          <a:bodyPr anchor="ctr"/>
          <a:lstStyle/>
          <a:p>
            <a:pPr algn="ctr">
              <a:defRPr/>
            </a:pPr>
            <a:r>
              <a:rPr lang="en-US" dirty="0">
                <a:latin typeface="+mn-lt"/>
              </a:rPr>
              <a:t>Web Server (Apache)</a:t>
            </a:r>
          </a:p>
        </p:txBody>
      </p:sp>
      <p:sp>
        <p:nvSpPr>
          <p:cNvPr id="6" name="Rounded Rectangle 5"/>
          <p:cNvSpPr/>
          <p:nvPr/>
        </p:nvSpPr>
        <p:spPr bwMode="auto">
          <a:xfrm>
            <a:off x="488950" y="2744789"/>
            <a:ext cx="4908551" cy="1392237"/>
          </a:xfrm>
          <a:prstGeom prst="roundRect">
            <a:avLst/>
          </a:prstGeom>
          <a:solidFill>
            <a:schemeClr val="accent2">
              <a:lumMod val="60000"/>
              <a:lumOff val="40000"/>
            </a:schemeClr>
          </a:solidFill>
          <a:ln w="28575" cap="flat" cmpd="sng" algn="ctr">
            <a:solidFill>
              <a:schemeClr val="accent2">
                <a:lumMod val="60000"/>
                <a:lumOff val="40000"/>
              </a:schemeClr>
            </a:solidFill>
            <a:prstDash val="solid"/>
            <a:round/>
            <a:headEnd type="none" w="med" len="med"/>
            <a:tailEnd type="none" w="med" len="med"/>
          </a:ln>
          <a:effectLst/>
        </p:spPr>
        <p:txBody>
          <a:bodyPr anchor="ctr"/>
          <a:lstStyle/>
          <a:p>
            <a:pPr algn="ctr">
              <a:defRPr/>
            </a:pPr>
            <a:r>
              <a:rPr lang="en-US" dirty="0" err="1">
                <a:solidFill>
                  <a:schemeClr val="bg1">
                    <a:lumMod val="95000"/>
                  </a:schemeClr>
                </a:solidFill>
                <a:latin typeface="+mn-lt"/>
              </a:rPr>
              <a:t>memcache</a:t>
            </a:r>
            <a:endParaRPr lang="en-US" dirty="0">
              <a:solidFill>
                <a:schemeClr val="bg1">
                  <a:lumMod val="95000"/>
                </a:schemeClr>
              </a:solidFill>
              <a:latin typeface="+mn-lt"/>
            </a:endParaRPr>
          </a:p>
        </p:txBody>
      </p:sp>
      <p:sp>
        <p:nvSpPr>
          <p:cNvPr id="7" name="Rounded Rectangle 6"/>
          <p:cNvSpPr/>
          <p:nvPr/>
        </p:nvSpPr>
        <p:spPr bwMode="auto">
          <a:xfrm>
            <a:off x="479426" y="4298951"/>
            <a:ext cx="4908551" cy="1697038"/>
          </a:xfrm>
          <a:prstGeom prst="roundRect">
            <a:avLst/>
          </a:prstGeom>
          <a:solidFill>
            <a:schemeClr val="accent3">
              <a:lumMod val="75000"/>
            </a:schemeClr>
          </a:solidFill>
          <a:ln w="28575" cap="flat" cmpd="sng" algn="ctr">
            <a:solidFill>
              <a:schemeClr val="bg1">
                <a:lumMod val="85000"/>
              </a:schemeClr>
            </a:solidFill>
            <a:prstDash val="solid"/>
            <a:round/>
            <a:headEnd type="none" w="med" len="med"/>
            <a:tailEnd type="none" w="med" len="med"/>
          </a:ln>
          <a:effectLst/>
        </p:spPr>
        <p:txBody>
          <a:bodyPr anchor="ctr"/>
          <a:lstStyle/>
          <a:p>
            <a:pPr algn="ctr">
              <a:defRPr/>
            </a:pPr>
            <a:r>
              <a:rPr lang="en-US" dirty="0">
                <a:latin typeface="+mn-lt"/>
              </a:rPr>
              <a:t>MySQL</a:t>
            </a:r>
          </a:p>
        </p:txBody>
      </p:sp>
      <p:sp>
        <p:nvSpPr>
          <p:cNvPr id="8" name="TextBox 7"/>
          <p:cNvSpPr txBox="1"/>
          <p:nvPr/>
        </p:nvSpPr>
        <p:spPr>
          <a:xfrm>
            <a:off x="6391986" y="5589241"/>
            <a:ext cx="2389188" cy="461665"/>
          </a:xfrm>
          <a:prstGeom prst="rect">
            <a:avLst/>
          </a:prstGeom>
          <a:noFill/>
        </p:spPr>
        <p:txBody>
          <a:bodyPr>
            <a:spAutoFit/>
          </a:bodyPr>
          <a:lstStyle/>
          <a:p>
            <a:pPr algn="ctr">
              <a:defRPr/>
            </a:pPr>
            <a:r>
              <a:rPr lang="en-US" dirty="0" smtClean="0">
                <a:latin typeface="+mn-lt"/>
              </a:rPr>
              <a:t>28 </a:t>
            </a:r>
            <a:r>
              <a:rPr lang="en-US" dirty="0">
                <a:latin typeface="+mn-lt"/>
              </a:rPr>
              <a:t>TB RAM</a:t>
            </a:r>
          </a:p>
        </p:txBody>
      </p:sp>
      <p:sp>
        <p:nvSpPr>
          <p:cNvPr id="133127" name="Left Arrow 8"/>
          <p:cNvSpPr>
            <a:spLocks noChangeArrowheads="1"/>
          </p:cNvSpPr>
          <p:nvPr/>
        </p:nvSpPr>
        <p:spPr bwMode="auto">
          <a:xfrm>
            <a:off x="4856165" y="3016251"/>
            <a:ext cx="1792287" cy="915988"/>
          </a:xfrm>
          <a:prstGeom prst="leftArrow">
            <a:avLst>
              <a:gd name="adj1" fmla="val 50000"/>
              <a:gd name="adj2" fmla="val 49940"/>
            </a:avLst>
          </a:prstGeom>
          <a:solidFill>
            <a:srgbClr val="F4F1A6"/>
          </a:solidFill>
          <a:ln w="28575">
            <a:solidFill>
              <a:srgbClr val="333399"/>
            </a:solidFill>
            <a:round/>
            <a:headEnd/>
            <a:tailEnd/>
          </a:ln>
        </p:spPr>
        <p:txBody>
          <a:bodyPr/>
          <a:lstStyle/>
          <a:p>
            <a:endParaRPr lang="en-US"/>
          </a:p>
        </p:txBody>
      </p:sp>
      <p:pic>
        <p:nvPicPr>
          <p:cNvPr id="133128" name="Picture 9" descr="images.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249" y="4653136"/>
            <a:ext cx="14605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9" name="Up-Down Arrow 10"/>
          <p:cNvSpPr>
            <a:spLocks noChangeArrowheads="1"/>
          </p:cNvSpPr>
          <p:nvPr/>
        </p:nvSpPr>
        <p:spPr bwMode="auto">
          <a:xfrm>
            <a:off x="4556126" y="2203451"/>
            <a:ext cx="627063" cy="942975"/>
          </a:xfrm>
          <a:prstGeom prst="upDownArrow">
            <a:avLst>
              <a:gd name="adj1" fmla="val 50000"/>
              <a:gd name="adj2" fmla="val 49876"/>
            </a:avLst>
          </a:prstGeom>
          <a:solidFill>
            <a:srgbClr val="F4F1A6"/>
          </a:solidFill>
          <a:ln w="28575">
            <a:solidFill>
              <a:srgbClr val="333399"/>
            </a:solidFill>
            <a:round/>
            <a:headEnd/>
            <a:tailEnd/>
          </a:ln>
        </p:spPr>
        <p:txBody>
          <a:bodyPr/>
          <a:lstStyle/>
          <a:p>
            <a:endParaRPr lang="en-US"/>
          </a:p>
        </p:txBody>
      </p:sp>
      <p:sp>
        <p:nvSpPr>
          <p:cNvPr id="133130" name="Up-Down Arrow 11"/>
          <p:cNvSpPr>
            <a:spLocks noChangeArrowheads="1"/>
          </p:cNvSpPr>
          <p:nvPr/>
        </p:nvSpPr>
        <p:spPr bwMode="auto">
          <a:xfrm>
            <a:off x="4549777" y="3757613"/>
            <a:ext cx="627063" cy="942975"/>
          </a:xfrm>
          <a:prstGeom prst="upDownArrow">
            <a:avLst>
              <a:gd name="adj1" fmla="val 50000"/>
              <a:gd name="adj2" fmla="val 49876"/>
            </a:avLst>
          </a:prstGeom>
          <a:solidFill>
            <a:srgbClr val="F4F1A6"/>
          </a:solidFill>
          <a:ln w="28575">
            <a:solidFill>
              <a:srgbClr val="333399"/>
            </a:solidFill>
            <a:round/>
            <a:headEnd/>
            <a:tailEnd/>
          </a:ln>
        </p:spPr>
        <p:txBody>
          <a:bodyPr/>
          <a:lstStyle/>
          <a:p>
            <a:endParaRPr lang="en-US"/>
          </a:p>
        </p:txBody>
      </p:sp>
      <p:sp>
        <p:nvSpPr>
          <p:cNvPr id="13" name="TextBox 12"/>
          <p:cNvSpPr txBox="1"/>
          <p:nvPr/>
        </p:nvSpPr>
        <p:spPr>
          <a:xfrm>
            <a:off x="5358730" y="2328862"/>
            <a:ext cx="1013471" cy="646331"/>
          </a:xfrm>
          <a:prstGeom prst="rect">
            <a:avLst/>
          </a:prstGeom>
          <a:noFill/>
        </p:spPr>
        <p:txBody>
          <a:bodyPr wrap="square">
            <a:spAutoFit/>
          </a:bodyPr>
          <a:lstStyle/>
          <a:p>
            <a:pPr algn="ctr">
              <a:defRPr/>
            </a:pPr>
            <a:r>
              <a:rPr lang="en-US" sz="1800" dirty="0">
                <a:latin typeface="+mn-lt"/>
              </a:rPr>
              <a:t>300M</a:t>
            </a:r>
          </a:p>
          <a:p>
            <a:pPr algn="ctr">
              <a:defRPr/>
            </a:pPr>
            <a:r>
              <a:rPr lang="en-US" sz="1800" dirty="0">
                <a:latin typeface="+mn-lt"/>
              </a:rPr>
              <a:t>request</a:t>
            </a:r>
          </a:p>
        </p:txBody>
      </p:sp>
      <p:sp>
        <p:nvSpPr>
          <p:cNvPr id="14" name="TextBox 13"/>
          <p:cNvSpPr txBox="1"/>
          <p:nvPr/>
        </p:nvSpPr>
        <p:spPr>
          <a:xfrm>
            <a:off x="5351165" y="3933056"/>
            <a:ext cx="1021035" cy="646331"/>
          </a:xfrm>
          <a:prstGeom prst="rect">
            <a:avLst/>
          </a:prstGeom>
          <a:noFill/>
        </p:spPr>
        <p:txBody>
          <a:bodyPr wrap="square">
            <a:spAutoFit/>
          </a:bodyPr>
          <a:lstStyle/>
          <a:p>
            <a:pPr algn="ctr">
              <a:defRPr/>
            </a:pPr>
            <a:r>
              <a:rPr lang="en-US" sz="1800" dirty="0">
                <a:latin typeface="+mn-lt"/>
              </a:rPr>
              <a:t>5M</a:t>
            </a:r>
          </a:p>
          <a:p>
            <a:pPr algn="ctr">
              <a:defRPr/>
            </a:pPr>
            <a:r>
              <a:rPr lang="en-US" sz="1800" dirty="0">
                <a:latin typeface="+mn-lt"/>
              </a:rPr>
              <a:t>request</a:t>
            </a:r>
          </a:p>
        </p:txBody>
      </p:sp>
      <p:sp>
        <p:nvSpPr>
          <p:cNvPr id="3" name="TextBox 2"/>
          <p:cNvSpPr txBox="1"/>
          <p:nvPr/>
        </p:nvSpPr>
        <p:spPr>
          <a:xfrm>
            <a:off x="683568" y="6309320"/>
            <a:ext cx="7484741" cy="369332"/>
          </a:xfrm>
          <a:prstGeom prst="rect">
            <a:avLst/>
          </a:prstGeom>
          <a:noFill/>
        </p:spPr>
        <p:txBody>
          <a:bodyPr wrap="none" rtlCol="0">
            <a:spAutoFit/>
          </a:bodyPr>
          <a:lstStyle/>
          <a:p>
            <a:r>
              <a:rPr lang="en-US" sz="1800" dirty="0"/>
              <a:t>http://</a:t>
            </a:r>
            <a:r>
              <a:rPr lang="en-US" sz="1800" dirty="0" err="1"/>
              <a:t>www.slideshare.net</a:t>
            </a:r>
            <a:r>
              <a:rPr lang="en-US" sz="1800" dirty="0"/>
              <a:t>/</a:t>
            </a:r>
            <a:r>
              <a:rPr lang="en-US" sz="1800" dirty="0" err="1"/>
              <a:t>mozion</a:t>
            </a:r>
            <a:r>
              <a:rPr lang="en-US" sz="1800" dirty="0"/>
              <a:t>/facebook-architecture-for-600m-users</a:t>
            </a:r>
          </a:p>
        </p:txBody>
      </p:sp>
    </p:spTree>
    <p:extLst>
      <p:ext uri="{BB962C8B-B14F-4D97-AF65-F5344CB8AC3E}">
        <p14:creationId xmlns:p14="http://schemas.microsoft.com/office/powerpoint/2010/main" val="226196167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data store: replication</a:t>
            </a:r>
            <a:endParaRPr lang="en-US" dirty="0"/>
          </a:p>
        </p:txBody>
      </p:sp>
      <p:pic>
        <p:nvPicPr>
          <p:cNvPr id="4" name="Picture 3"/>
          <p:cNvPicPr>
            <a:picLocks noChangeAspect="1"/>
          </p:cNvPicPr>
          <p:nvPr/>
        </p:nvPicPr>
        <p:blipFill>
          <a:blip r:embed="rId2"/>
          <a:stretch>
            <a:fillRect/>
          </a:stretch>
        </p:blipFill>
        <p:spPr>
          <a:xfrm>
            <a:off x="323528" y="1340768"/>
            <a:ext cx="8559800" cy="5194300"/>
          </a:xfrm>
          <a:prstGeom prst="rect">
            <a:avLst/>
          </a:prstGeom>
        </p:spPr>
      </p:pic>
    </p:spTree>
    <p:extLst>
      <p:ext uri="{BB962C8B-B14F-4D97-AF65-F5344CB8AC3E}">
        <p14:creationId xmlns:p14="http://schemas.microsoft.com/office/powerpoint/2010/main" val="3769693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078" y="44624"/>
            <a:ext cx="7877425" cy="1143000"/>
          </a:xfrm>
        </p:spPr>
        <p:txBody>
          <a:bodyPr/>
          <a:lstStyle/>
          <a:p>
            <a:pPr>
              <a:defRPr/>
            </a:pPr>
            <a:r>
              <a:rPr lang="en-US" dirty="0" smtClean="0"/>
              <a:t>How many servers are at FB?</a:t>
            </a:r>
            <a:endParaRPr lang="en-US" dirty="0"/>
          </a:p>
        </p:txBody>
      </p:sp>
      <p:sp>
        <p:nvSpPr>
          <p:cNvPr id="135170" name="Content Placeholder 2"/>
          <p:cNvSpPr>
            <a:spLocks noGrp="1"/>
          </p:cNvSpPr>
          <p:nvPr>
            <p:ph idx="1"/>
          </p:nvPr>
        </p:nvSpPr>
        <p:spPr/>
        <p:txBody>
          <a:bodyPr>
            <a:normAutofit/>
          </a:bodyPr>
          <a:lstStyle/>
          <a:p>
            <a:r>
              <a:rPr lang="en-US" dirty="0"/>
              <a:t>Hardware infrastructure is kept confidential</a:t>
            </a:r>
          </a:p>
          <a:p>
            <a:r>
              <a:rPr lang="en-US" dirty="0" smtClean="0"/>
              <a:t>An </a:t>
            </a:r>
            <a:r>
              <a:rPr lang="en-US" dirty="0"/>
              <a:t>estimate can be derived from public data on energy consumption</a:t>
            </a:r>
          </a:p>
          <a:p>
            <a:r>
              <a:rPr lang="en-US" dirty="0" smtClean="0"/>
              <a:t>Data </a:t>
            </a:r>
            <a:r>
              <a:rPr lang="en-US" dirty="0"/>
              <a:t>centers (DCs) consume as much power as cities</a:t>
            </a:r>
          </a:p>
          <a:p>
            <a:r>
              <a:rPr lang="en-US" dirty="0" smtClean="0"/>
              <a:t>Energy </a:t>
            </a:r>
            <a:r>
              <a:rPr lang="en-US" dirty="0"/>
              <a:t>cost reduction is imperative </a:t>
            </a:r>
            <a:r>
              <a:rPr lang="en-US" dirty="0" smtClean="0"/>
              <a:t/>
            </a:r>
            <a:br>
              <a:rPr lang="en-US" dirty="0" smtClean="0"/>
            </a:br>
            <a:r>
              <a:rPr lang="en-US" dirty="0" smtClean="0"/>
              <a:t>for </a:t>
            </a:r>
            <a:r>
              <a:rPr lang="en-US" dirty="0"/>
              <a:t>DCs </a:t>
            </a:r>
          </a:p>
          <a:p>
            <a:endParaRPr lang="en-US" dirty="0"/>
          </a:p>
        </p:txBody>
      </p:sp>
    </p:spTree>
    <p:extLst>
      <p:ext uri="{BB962C8B-B14F-4D97-AF65-F5344CB8AC3E}">
        <p14:creationId xmlns:p14="http://schemas.microsoft.com/office/powerpoint/2010/main" val="11446203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1316" y="0"/>
            <a:ext cx="7232684" cy="684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0711" y="2151021"/>
            <a:ext cx="1853098" cy="1569660"/>
          </a:xfrm>
          <a:prstGeom prst="rect">
            <a:avLst/>
          </a:prstGeom>
          <a:noFill/>
        </p:spPr>
        <p:txBody>
          <a:bodyPr wrap="square" rtlCol="0">
            <a:spAutoFit/>
          </a:bodyPr>
          <a:lstStyle/>
          <a:p>
            <a:r>
              <a:rPr lang="en-CA" dirty="0" smtClean="0"/>
              <a:t>Comparable to the entire city of Turin</a:t>
            </a:r>
            <a:br>
              <a:rPr lang="en-CA" dirty="0" smtClean="0"/>
            </a:br>
            <a:r>
              <a:rPr lang="en-CA" dirty="0" smtClean="0"/>
              <a:t>for 1 year!</a:t>
            </a:r>
            <a:endParaRPr lang="en-CA" dirty="0"/>
          </a:p>
        </p:txBody>
      </p:sp>
    </p:spTree>
    <p:extLst>
      <p:ext uri="{BB962C8B-B14F-4D97-AF65-F5344CB8AC3E}">
        <p14:creationId xmlns:p14="http://schemas.microsoft.com/office/powerpoint/2010/main" val="317075285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Estimating FB servers</a:t>
            </a:r>
            <a:endParaRPr lang="en-US" dirty="0"/>
          </a:p>
        </p:txBody>
      </p:sp>
      <p:sp>
        <p:nvSpPr>
          <p:cNvPr id="142338" name="Content Placeholder 2"/>
          <p:cNvSpPr>
            <a:spLocks noGrp="1"/>
          </p:cNvSpPr>
          <p:nvPr>
            <p:ph idx="1"/>
          </p:nvPr>
        </p:nvSpPr>
        <p:spPr/>
        <p:txBody>
          <a:bodyPr>
            <a:normAutofit fontScale="77500" lnSpcReduction="20000"/>
          </a:bodyPr>
          <a:lstStyle/>
          <a:p>
            <a:r>
              <a:rPr lang="en-US" sz="2400" dirty="0"/>
              <a:t>FB reports an unbelievably good (</a:t>
            </a:r>
            <a:r>
              <a:rPr lang="en-US" sz="2400" b="1" dirty="0">
                <a:solidFill>
                  <a:schemeClr val="tx1"/>
                </a:solidFill>
              </a:rPr>
              <a:t>1.07-1.08</a:t>
            </a:r>
            <a:r>
              <a:rPr lang="en-US" sz="2400" dirty="0"/>
              <a:t>) Power Usage Effectiveness (</a:t>
            </a:r>
            <a:r>
              <a:rPr lang="en-US" sz="2400" b="1" dirty="0">
                <a:solidFill>
                  <a:srgbClr val="000000"/>
                </a:solidFill>
              </a:rPr>
              <a:t>PUE</a:t>
            </a:r>
            <a:r>
              <a:rPr lang="en-US" sz="2400" dirty="0" smtClean="0"/>
              <a:t>) </a:t>
            </a:r>
          </a:p>
          <a:p>
            <a:pPr lvl="1"/>
            <a:r>
              <a:rPr lang="en-US" sz="2400" dirty="0" smtClean="0"/>
              <a:t>Means </a:t>
            </a:r>
            <a:r>
              <a:rPr lang="en-US" sz="2400" dirty="0"/>
              <a:t>that for every </a:t>
            </a:r>
            <a:r>
              <a:rPr lang="en-US" sz="2400" dirty="0" smtClean="0"/>
              <a:t>Watt </a:t>
            </a:r>
            <a:r>
              <a:rPr lang="en-US" sz="2400" dirty="0"/>
              <a:t>delivered to their servers they lose only 0.07-0.08W in power distribution and mechanical </a:t>
            </a:r>
            <a:r>
              <a:rPr lang="en-US" sz="2400" dirty="0" smtClean="0"/>
              <a:t>systems</a:t>
            </a:r>
          </a:p>
          <a:p>
            <a:pPr marL="457200" lvl="1" indent="0">
              <a:buNone/>
            </a:pPr>
            <a:endParaRPr lang="en-US" sz="2400" dirty="0"/>
          </a:p>
          <a:p>
            <a:r>
              <a:rPr lang="en-US" sz="2400" dirty="0"/>
              <a:t>Using </a:t>
            </a:r>
            <a:r>
              <a:rPr lang="en-US" sz="2400" dirty="0" smtClean="0"/>
              <a:t>a </a:t>
            </a:r>
            <a:r>
              <a:rPr lang="en-US" sz="2400" dirty="0" smtClean="0">
                <a:solidFill>
                  <a:schemeClr val="tx1"/>
                </a:solidFill>
              </a:rPr>
              <a:t>PUE </a:t>
            </a:r>
            <a:r>
              <a:rPr lang="en-US" sz="2400" dirty="0" smtClean="0"/>
              <a:t>number </a:t>
            </a:r>
            <a:r>
              <a:rPr lang="en-US" sz="2400" dirty="0"/>
              <a:t>of </a:t>
            </a:r>
            <a:r>
              <a:rPr lang="en-US" sz="2400" dirty="0">
                <a:solidFill>
                  <a:schemeClr val="tx1"/>
                </a:solidFill>
              </a:rPr>
              <a:t>1.07</a:t>
            </a:r>
            <a:r>
              <a:rPr lang="en-US" sz="2400" dirty="0"/>
              <a:t>, we know they are delivering </a:t>
            </a:r>
            <a:r>
              <a:rPr lang="en-US" sz="2400" b="1" dirty="0">
                <a:solidFill>
                  <a:schemeClr val="tx1"/>
                </a:solidFill>
              </a:rPr>
              <a:t>54.27MW</a:t>
            </a:r>
            <a:r>
              <a:rPr lang="en-US" sz="2400" b="1" dirty="0"/>
              <a:t> </a:t>
            </a:r>
            <a:r>
              <a:rPr lang="en-US" sz="2400" dirty="0"/>
              <a:t>to the IT load (servers and storage</a:t>
            </a:r>
            <a:r>
              <a:rPr lang="en-US" sz="2400" dirty="0" smtClean="0"/>
              <a:t>)</a:t>
            </a:r>
          </a:p>
          <a:p>
            <a:pPr marL="0" indent="0">
              <a:buNone/>
            </a:pPr>
            <a:endParaRPr lang="en-US" sz="2400" dirty="0"/>
          </a:p>
          <a:p>
            <a:r>
              <a:rPr lang="en-US" sz="2400" dirty="0"/>
              <a:t>We don’t know the average server draw at </a:t>
            </a:r>
            <a:r>
              <a:rPr lang="en-US" sz="2400" dirty="0" smtClean="0"/>
              <a:t>FB, </a:t>
            </a:r>
            <a:r>
              <a:rPr lang="en-US" sz="2400" dirty="0"/>
              <a:t>but they have excellent server designs so they likely average at or below as </a:t>
            </a:r>
            <a:r>
              <a:rPr lang="en-US" sz="2400" b="1" dirty="0">
                <a:solidFill>
                  <a:schemeClr val="tx1"/>
                </a:solidFill>
              </a:rPr>
              <a:t>300W</a:t>
            </a:r>
            <a:r>
              <a:rPr lang="en-US" sz="2400" dirty="0"/>
              <a:t> per </a:t>
            </a:r>
            <a:r>
              <a:rPr lang="en-US" sz="2400" dirty="0" smtClean="0"/>
              <a:t>server</a:t>
            </a:r>
          </a:p>
          <a:p>
            <a:pPr marL="0" indent="0">
              <a:buNone/>
            </a:pPr>
            <a:endParaRPr lang="en-US" sz="2400" dirty="0"/>
          </a:p>
          <a:p>
            <a:r>
              <a:rPr lang="en-US" sz="2400" dirty="0" smtClean="0"/>
              <a:t>Hence:</a:t>
            </a:r>
            <a:endParaRPr lang="en-US" sz="2400" dirty="0"/>
          </a:p>
          <a:p>
            <a:pPr lvl="1"/>
            <a:r>
              <a:rPr lang="en-US" sz="2400" dirty="0"/>
              <a:t>250W/server: 217,080 servers </a:t>
            </a:r>
          </a:p>
          <a:p>
            <a:pPr lvl="1"/>
            <a:r>
              <a:rPr lang="en-US" sz="2400" b="1" dirty="0">
                <a:solidFill>
                  <a:schemeClr val="tx1"/>
                </a:solidFill>
                <a:cs typeface="ＭＳ Ｐゴシック" charset="0"/>
              </a:rPr>
              <a:t>300W/server: 180,900 servers </a:t>
            </a:r>
          </a:p>
          <a:p>
            <a:pPr lvl="1"/>
            <a:r>
              <a:rPr lang="en-US" sz="2400" dirty="0"/>
              <a:t>350W/server: 155,057 </a:t>
            </a:r>
            <a:r>
              <a:rPr lang="en-US" sz="2400" dirty="0" smtClean="0"/>
              <a:t>servers</a:t>
            </a:r>
          </a:p>
        </p:txBody>
      </p:sp>
      <p:sp>
        <p:nvSpPr>
          <p:cNvPr id="3" name="Rectangle 2"/>
          <p:cNvSpPr/>
          <p:nvPr/>
        </p:nvSpPr>
        <p:spPr>
          <a:xfrm>
            <a:off x="614324" y="6245736"/>
            <a:ext cx="8529675" cy="646331"/>
          </a:xfrm>
          <a:prstGeom prst="rect">
            <a:avLst/>
          </a:prstGeom>
        </p:spPr>
        <p:txBody>
          <a:bodyPr wrap="square">
            <a:spAutoFit/>
          </a:bodyPr>
          <a:lstStyle/>
          <a:p>
            <a:r>
              <a:rPr lang="en-US" sz="1800" dirty="0"/>
              <a:t>http://</a:t>
            </a:r>
            <a:r>
              <a:rPr lang="en-US" sz="1800" dirty="0" err="1"/>
              <a:t>perspectives.mvdirona.com</a:t>
            </a:r>
            <a:r>
              <a:rPr lang="en-US" sz="1800" dirty="0"/>
              <a:t>/2012/08/13/</a:t>
            </a:r>
            <a:r>
              <a:rPr lang="en-US" sz="1800" dirty="0" err="1"/>
              <a:t>FunWithEnergyConsumptionData.aspx</a:t>
            </a:r>
            <a:endParaRPr lang="en-US" sz="1800" dirty="0"/>
          </a:p>
        </p:txBody>
      </p:sp>
    </p:spTree>
    <p:extLst>
      <p:ext uri="{BB962C8B-B14F-4D97-AF65-F5344CB8AC3E}">
        <p14:creationId xmlns:p14="http://schemas.microsoft.com/office/powerpoint/2010/main" val="251881045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Couple of Architectural Lessons from Facebook</a:t>
            </a:r>
            <a:endParaRPr lang="en-CA" dirty="0"/>
          </a:p>
        </p:txBody>
      </p:sp>
      <p:sp>
        <p:nvSpPr>
          <p:cNvPr id="3" name="Content Placeholder 2"/>
          <p:cNvSpPr>
            <a:spLocks noGrp="1"/>
          </p:cNvSpPr>
          <p:nvPr>
            <p:ph idx="1"/>
          </p:nvPr>
        </p:nvSpPr>
        <p:spPr/>
        <p:txBody>
          <a:bodyPr/>
          <a:lstStyle/>
          <a:p>
            <a:r>
              <a:rPr lang="en-CA" dirty="0" smtClean="0"/>
              <a:t>Data-Intensive Architectures </a:t>
            </a:r>
            <a:endParaRPr lang="en-CA" dirty="0">
              <a:sym typeface="Wingdings"/>
            </a:endParaRPr>
          </a:p>
          <a:p>
            <a:pPr lvl="1"/>
            <a:r>
              <a:rPr lang="en-CA" b="1" dirty="0" smtClean="0">
                <a:sym typeface="Wingdings"/>
              </a:rPr>
              <a:t>Deployment is everything</a:t>
            </a:r>
          </a:p>
          <a:p>
            <a:endParaRPr lang="en-CA" dirty="0" smtClean="0">
              <a:sym typeface="Wingdings"/>
            </a:endParaRPr>
          </a:p>
          <a:p>
            <a:r>
              <a:rPr lang="en-CA" dirty="0" smtClean="0">
                <a:sym typeface="Wingdings"/>
              </a:rPr>
              <a:t>Architecting &amp; Deploying</a:t>
            </a:r>
            <a:r>
              <a:rPr lang="en-CA" dirty="0" smtClean="0"/>
              <a:t> for power-efficiency</a:t>
            </a:r>
          </a:p>
          <a:p>
            <a:pPr lvl="1"/>
            <a:r>
              <a:rPr lang="en-CA" dirty="0" smtClean="0">
                <a:sym typeface="Wingdings"/>
              </a:rPr>
              <a:t>Power-efficient architectures offer huge savings!</a:t>
            </a:r>
          </a:p>
          <a:p>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49</a:t>
            </a:fld>
            <a:endParaRPr lang="it-IT" altLang="en-US"/>
          </a:p>
        </p:txBody>
      </p:sp>
    </p:spTree>
    <p:extLst>
      <p:ext uri="{BB962C8B-B14F-4D97-AF65-F5344CB8AC3E}">
        <p14:creationId xmlns:p14="http://schemas.microsoft.com/office/powerpoint/2010/main" val="9429034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615691" y="371799"/>
            <a:ext cx="7886700" cy="46609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2880" i="0" u="none" strike="noStrike" cap="none" dirty="0">
                <a:solidFill>
                  <a:srgbClr val="3F6BB4"/>
                </a:solidFill>
                <a:latin typeface="Oxygen"/>
                <a:ea typeface="Oxygen"/>
                <a:cs typeface="Oxygen"/>
                <a:sym typeface="Oxygen"/>
              </a:rPr>
              <a:t>High volume</a:t>
            </a:r>
          </a:p>
        </p:txBody>
      </p:sp>
      <p:sp>
        <p:nvSpPr>
          <p:cNvPr id="165" name="Shape 165"/>
          <p:cNvSpPr txBox="1">
            <a:spLocks noGrp="1"/>
          </p:cNvSpPr>
          <p:nvPr>
            <p:ph type="body" idx="1"/>
          </p:nvPr>
        </p:nvSpPr>
        <p:spPr>
          <a:xfrm>
            <a:off x="1575592" y="1982232"/>
            <a:ext cx="3365400" cy="3552900"/>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spcAft>
                <a:spcPts val="0"/>
              </a:spcAft>
              <a:buClr>
                <a:schemeClr val="accent1"/>
              </a:buClr>
              <a:buSzPct val="25000"/>
              <a:buFont typeface="Arial"/>
              <a:buNone/>
            </a:pPr>
            <a:r>
              <a:rPr lang="en-GB" sz="2400" b="0" i="0" u="none" strike="noStrike" cap="none" dirty="0">
                <a:solidFill>
                  <a:srgbClr val="233D58"/>
                </a:solidFill>
                <a:latin typeface="Candara"/>
                <a:ea typeface="Candara"/>
                <a:cs typeface="Candara"/>
                <a:sym typeface="Candara"/>
              </a:rPr>
              <a:t>KB = Kilobyte = 10</a:t>
            </a:r>
            <a:r>
              <a:rPr lang="en-GB" sz="2400" b="0" i="0" u="none" strike="noStrike" cap="none" baseline="30000" dirty="0">
                <a:solidFill>
                  <a:srgbClr val="233D58"/>
                </a:solidFill>
                <a:latin typeface="Candara"/>
                <a:ea typeface="Candara"/>
                <a:cs typeface="Candara"/>
                <a:sym typeface="Candara"/>
              </a:rPr>
              <a:t>3</a:t>
            </a:r>
          </a:p>
          <a:p>
            <a:pPr marL="0" marR="0" lvl="0" indent="0" algn="l" rtl="0">
              <a:lnSpc>
                <a:spcPct val="80000"/>
              </a:lnSpc>
              <a:spcBef>
                <a:spcPts val="1000"/>
              </a:spcBef>
              <a:spcAft>
                <a:spcPts val="0"/>
              </a:spcAft>
              <a:buClr>
                <a:schemeClr val="accent1"/>
              </a:buClr>
              <a:buSzPct val="25000"/>
              <a:buFont typeface="Arial"/>
              <a:buNone/>
            </a:pPr>
            <a:r>
              <a:rPr lang="en-GB" sz="2400" b="0" i="0" u="none" strike="noStrike" cap="none" dirty="0">
                <a:solidFill>
                  <a:srgbClr val="233D58"/>
                </a:solidFill>
                <a:latin typeface="Candara"/>
                <a:ea typeface="Candara"/>
                <a:cs typeface="Candara"/>
                <a:sym typeface="Candara"/>
              </a:rPr>
              <a:t>MB = Megabyte = 10</a:t>
            </a:r>
            <a:r>
              <a:rPr lang="en-GB" sz="2400" b="0" i="0" u="none" strike="noStrike" cap="none" baseline="30000" dirty="0">
                <a:solidFill>
                  <a:srgbClr val="233D58"/>
                </a:solidFill>
                <a:latin typeface="Candara"/>
                <a:ea typeface="Candara"/>
                <a:cs typeface="Candara"/>
                <a:sym typeface="Candara"/>
              </a:rPr>
              <a:t>6</a:t>
            </a:r>
          </a:p>
          <a:p>
            <a:pPr marL="0" marR="0" lvl="0" indent="0" algn="l" rtl="0">
              <a:lnSpc>
                <a:spcPct val="80000"/>
              </a:lnSpc>
              <a:spcBef>
                <a:spcPts val="1000"/>
              </a:spcBef>
              <a:spcAft>
                <a:spcPts val="0"/>
              </a:spcAft>
              <a:buClr>
                <a:schemeClr val="accent1"/>
              </a:buClr>
              <a:buSzPct val="25000"/>
              <a:buFont typeface="Arial"/>
              <a:buNone/>
            </a:pPr>
            <a:r>
              <a:rPr lang="en-GB" sz="2400" b="0" i="0" u="none" strike="noStrike" cap="none" dirty="0">
                <a:solidFill>
                  <a:srgbClr val="233D58"/>
                </a:solidFill>
                <a:latin typeface="Candara"/>
                <a:ea typeface="Candara"/>
                <a:cs typeface="Candara"/>
                <a:sym typeface="Candara"/>
              </a:rPr>
              <a:t>GB = Gigabyte = 10</a:t>
            </a:r>
            <a:r>
              <a:rPr lang="en-GB" sz="2400" b="0" i="0" u="none" strike="noStrike" cap="none" baseline="30000" dirty="0">
                <a:solidFill>
                  <a:srgbClr val="233D58"/>
                </a:solidFill>
                <a:latin typeface="Candara"/>
                <a:ea typeface="Candara"/>
                <a:cs typeface="Candara"/>
                <a:sym typeface="Candara"/>
              </a:rPr>
              <a:t>9</a:t>
            </a:r>
          </a:p>
          <a:p>
            <a:pPr marL="0" marR="0" lvl="0" indent="0" algn="l" rtl="0">
              <a:lnSpc>
                <a:spcPct val="80000"/>
              </a:lnSpc>
              <a:spcBef>
                <a:spcPts val="1000"/>
              </a:spcBef>
              <a:spcAft>
                <a:spcPts val="0"/>
              </a:spcAft>
              <a:buClr>
                <a:schemeClr val="accent1"/>
              </a:buClr>
              <a:buSzPct val="25000"/>
              <a:buFont typeface="Arial"/>
              <a:buNone/>
            </a:pPr>
            <a:r>
              <a:rPr lang="en-GB" sz="2400" b="0" i="0" u="none" strike="noStrike" cap="none" dirty="0">
                <a:solidFill>
                  <a:srgbClr val="233D58"/>
                </a:solidFill>
                <a:latin typeface="Candara"/>
                <a:ea typeface="Candara"/>
                <a:cs typeface="Candara"/>
                <a:sym typeface="Candara"/>
              </a:rPr>
              <a:t>TB = Terabyte = 10</a:t>
            </a:r>
            <a:r>
              <a:rPr lang="en-GB" sz="2400" b="0" i="0" u="none" strike="noStrike" cap="none" baseline="30000" dirty="0">
                <a:solidFill>
                  <a:srgbClr val="233D58"/>
                </a:solidFill>
                <a:latin typeface="Candara"/>
                <a:ea typeface="Candara"/>
                <a:cs typeface="Candara"/>
                <a:sym typeface="Candara"/>
              </a:rPr>
              <a:t>12</a:t>
            </a:r>
          </a:p>
          <a:p>
            <a:pPr marL="0" marR="0" lvl="0" indent="0" algn="l" rtl="0">
              <a:lnSpc>
                <a:spcPct val="80000"/>
              </a:lnSpc>
              <a:spcBef>
                <a:spcPts val="1000"/>
              </a:spcBef>
              <a:spcAft>
                <a:spcPts val="0"/>
              </a:spcAft>
              <a:buClr>
                <a:schemeClr val="accent1"/>
              </a:buClr>
              <a:buSzPct val="25000"/>
              <a:buFont typeface="Arial"/>
              <a:buNone/>
            </a:pPr>
            <a:r>
              <a:rPr lang="en-GB" sz="2400" b="0" i="0" u="none" strike="noStrike" cap="none" dirty="0">
                <a:solidFill>
                  <a:srgbClr val="233D58"/>
                </a:solidFill>
                <a:latin typeface="Candara"/>
                <a:ea typeface="Candara"/>
                <a:cs typeface="Candara"/>
                <a:sym typeface="Candara"/>
              </a:rPr>
              <a:t>PB = Petabyte = 10</a:t>
            </a:r>
            <a:r>
              <a:rPr lang="en-GB" sz="2400" b="0" i="0" u="none" strike="noStrike" cap="none" baseline="30000" dirty="0">
                <a:solidFill>
                  <a:srgbClr val="233D58"/>
                </a:solidFill>
                <a:latin typeface="Candara"/>
                <a:ea typeface="Candara"/>
                <a:cs typeface="Candara"/>
                <a:sym typeface="Candara"/>
              </a:rPr>
              <a:t>15</a:t>
            </a:r>
          </a:p>
          <a:p>
            <a:pPr marL="0" marR="0" lvl="0" indent="0" algn="l" rtl="0">
              <a:lnSpc>
                <a:spcPct val="80000"/>
              </a:lnSpc>
              <a:spcBef>
                <a:spcPts val="1000"/>
              </a:spcBef>
              <a:spcAft>
                <a:spcPts val="0"/>
              </a:spcAft>
              <a:buClr>
                <a:schemeClr val="accent1"/>
              </a:buClr>
              <a:buSzPct val="25000"/>
              <a:buFont typeface="Arial"/>
              <a:buNone/>
            </a:pPr>
            <a:r>
              <a:rPr lang="en-GB" sz="2400" b="0" i="0" u="none" strike="noStrike" cap="none" dirty="0">
                <a:solidFill>
                  <a:srgbClr val="233D58"/>
                </a:solidFill>
                <a:latin typeface="Candara"/>
                <a:ea typeface="Candara"/>
                <a:cs typeface="Candara"/>
                <a:sym typeface="Candara"/>
              </a:rPr>
              <a:t>EB = Exabyte = 10</a:t>
            </a:r>
            <a:r>
              <a:rPr lang="en-GB" sz="2400" b="0" i="0" u="none" strike="noStrike" cap="none" baseline="30000" dirty="0">
                <a:solidFill>
                  <a:srgbClr val="233D58"/>
                </a:solidFill>
                <a:latin typeface="Candara"/>
                <a:ea typeface="Candara"/>
                <a:cs typeface="Candara"/>
                <a:sym typeface="Candara"/>
              </a:rPr>
              <a:t>18</a:t>
            </a:r>
          </a:p>
          <a:p>
            <a:pPr marL="0" marR="0" lvl="0" indent="0" algn="l" rtl="0">
              <a:lnSpc>
                <a:spcPct val="80000"/>
              </a:lnSpc>
              <a:spcBef>
                <a:spcPts val="1000"/>
              </a:spcBef>
              <a:spcAft>
                <a:spcPts val="0"/>
              </a:spcAft>
              <a:buClr>
                <a:schemeClr val="accent1"/>
              </a:buClr>
              <a:buSzPct val="25000"/>
              <a:buFont typeface="Arial"/>
              <a:buNone/>
            </a:pPr>
            <a:r>
              <a:rPr lang="en-GB" sz="2400" b="0" i="0" u="none" strike="noStrike" cap="none" dirty="0">
                <a:solidFill>
                  <a:srgbClr val="233D58"/>
                </a:solidFill>
                <a:latin typeface="Candara"/>
                <a:ea typeface="Candara"/>
                <a:cs typeface="Candara"/>
                <a:sym typeface="Candara"/>
              </a:rPr>
              <a:t>ZB = </a:t>
            </a:r>
            <a:r>
              <a:rPr lang="en-GB" sz="2400" b="0" i="0" u="none" strike="noStrike" cap="none" dirty="0" err="1">
                <a:solidFill>
                  <a:srgbClr val="233D58"/>
                </a:solidFill>
                <a:latin typeface="Candara"/>
                <a:ea typeface="Candara"/>
                <a:cs typeface="Candara"/>
                <a:sym typeface="Candara"/>
              </a:rPr>
              <a:t>Zettabyte</a:t>
            </a:r>
            <a:r>
              <a:rPr lang="en-GB" sz="2400" b="0" i="0" u="none" strike="noStrike" cap="none" dirty="0">
                <a:solidFill>
                  <a:srgbClr val="233D58"/>
                </a:solidFill>
                <a:latin typeface="Candara"/>
                <a:ea typeface="Candara"/>
                <a:cs typeface="Candara"/>
                <a:sym typeface="Candara"/>
              </a:rPr>
              <a:t> = 10</a:t>
            </a:r>
            <a:r>
              <a:rPr lang="en-GB" sz="2400" b="0" i="0" u="none" strike="noStrike" cap="none" baseline="30000" dirty="0">
                <a:solidFill>
                  <a:srgbClr val="233D58"/>
                </a:solidFill>
                <a:latin typeface="Candara"/>
                <a:ea typeface="Candara"/>
                <a:cs typeface="Candara"/>
                <a:sym typeface="Candara"/>
              </a:rPr>
              <a:t>21</a:t>
            </a:r>
          </a:p>
          <a:p>
            <a:pPr marL="0" marR="0" lvl="0" indent="0" algn="l" rtl="0">
              <a:lnSpc>
                <a:spcPct val="80000"/>
              </a:lnSpc>
              <a:spcBef>
                <a:spcPts val="1000"/>
              </a:spcBef>
              <a:spcAft>
                <a:spcPts val="0"/>
              </a:spcAft>
              <a:buClr>
                <a:schemeClr val="accent1"/>
              </a:buClr>
              <a:buSzPct val="25000"/>
              <a:buFont typeface="Arial"/>
              <a:buNone/>
            </a:pPr>
            <a:r>
              <a:rPr lang="en-GB" sz="2400" b="0" i="0" u="none" strike="noStrike" cap="none" dirty="0">
                <a:solidFill>
                  <a:srgbClr val="233D58"/>
                </a:solidFill>
                <a:latin typeface="Candara"/>
                <a:ea typeface="Candara"/>
                <a:cs typeface="Candara"/>
                <a:sym typeface="Candara"/>
              </a:rPr>
              <a:t>YB = </a:t>
            </a:r>
            <a:r>
              <a:rPr lang="en-GB" sz="2400" b="0" i="0" u="none" strike="noStrike" cap="none" dirty="0" err="1">
                <a:solidFill>
                  <a:srgbClr val="233D58"/>
                </a:solidFill>
                <a:latin typeface="Candara"/>
                <a:ea typeface="Candara"/>
                <a:cs typeface="Candara"/>
                <a:sym typeface="Candara"/>
              </a:rPr>
              <a:t>Yottabyte</a:t>
            </a:r>
            <a:r>
              <a:rPr lang="en-GB" sz="2400" b="0" i="0" u="none" strike="noStrike" cap="none" dirty="0">
                <a:solidFill>
                  <a:srgbClr val="233D58"/>
                </a:solidFill>
                <a:latin typeface="Candara"/>
                <a:ea typeface="Candara"/>
                <a:cs typeface="Candara"/>
                <a:sym typeface="Candara"/>
              </a:rPr>
              <a:t> = 10</a:t>
            </a:r>
            <a:r>
              <a:rPr lang="en-GB" sz="2400" b="0" i="0" u="none" strike="noStrike" cap="none" baseline="30000" dirty="0">
                <a:solidFill>
                  <a:srgbClr val="233D58"/>
                </a:solidFill>
                <a:latin typeface="Candara"/>
                <a:ea typeface="Candara"/>
                <a:cs typeface="Candara"/>
                <a:sym typeface="Candara"/>
              </a:rPr>
              <a:t>24</a:t>
            </a:r>
          </a:p>
          <a:p>
            <a:pPr marL="0" marR="0" lvl="0" indent="0" algn="l" rtl="0">
              <a:lnSpc>
                <a:spcPct val="80000"/>
              </a:lnSpc>
              <a:spcBef>
                <a:spcPts val="1000"/>
              </a:spcBef>
              <a:buClr>
                <a:schemeClr val="accent1"/>
              </a:buClr>
              <a:buSzPct val="25000"/>
              <a:buFont typeface="Noto Sans Symbols"/>
              <a:buNone/>
            </a:pPr>
            <a:endParaRPr sz="2400" b="0" i="0" u="none" strike="noStrike" cap="none" baseline="30000" dirty="0">
              <a:solidFill>
                <a:srgbClr val="233D58"/>
              </a:solidFill>
              <a:latin typeface="Candara"/>
              <a:ea typeface="Candara"/>
              <a:cs typeface="Candara"/>
              <a:sym typeface="Candara"/>
            </a:endParaRPr>
          </a:p>
        </p:txBody>
      </p:sp>
      <p:sp>
        <p:nvSpPr>
          <p:cNvPr id="166" name="Shape 166"/>
          <p:cNvSpPr txBox="1">
            <a:spLocks noGrp="1"/>
          </p:cNvSpPr>
          <p:nvPr>
            <p:ph type="sldNum" idx="4294967295"/>
          </p:nvPr>
        </p:nvSpPr>
        <p:spPr>
          <a:xfrm>
            <a:off x="457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GB" sz="1200" b="0" i="0" u="none" strike="noStrike" cap="none">
                <a:solidFill>
                  <a:srgbClr val="888888"/>
                </a:solidFill>
                <a:latin typeface="Cambria"/>
                <a:ea typeface="Cambria"/>
                <a:cs typeface="Cambria"/>
                <a:sym typeface="Cambria"/>
              </a:rPr>
              <a:t>- </a:t>
            </a:r>
            <a:fld id="{00000000-1234-1234-1234-123412341234}" type="slidenum">
              <a:rPr lang="en-GB" sz="1200" b="0" i="0" u="none" strike="noStrike" cap="none">
                <a:solidFill>
                  <a:srgbClr val="888888"/>
                </a:solidFill>
                <a:latin typeface="Cambria"/>
                <a:ea typeface="Cambria"/>
                <a:cs typeface="Cambria"/>
                <a:sym typeface="Cambria"/>
              </a:rPr>
              <a:t>5</a:t>
            </a:fld>
            <a:r>
              <a:rPr lang="en-GB" sz="1200" b="0" i="0" u="none" strike="noStrike" cap="none">
                <a:solidFill>
                  <a:srgbClr val="888888"/>
                </a:solidFill>
                <a:latin typeface="Cambria"/>
                <a:ea typeface="Cambria"/>
                <a:cs typeface="Cambria"/>
                <a:sym typeface="Cambria"/>
              </a:rPr>
              <a:t> -</a:t>
            </a:r>
          </a:p>
        </p:txBody>
      </p:sp>
      <p:sp>
        <p:nvSpPr>
          <p:cNvPr id="167" name="Shape 167"/>
          <p:cNvSpPr/>
          <p:nvPr/>
        </p:nvSpPr>
        <p:spPr>
          <a:xfrm>
            <a:off x="1523205" y="1878013"/>
            <a:ext cx="3456000" cy="1296900"/>
          </a:xfrm>
          <a:prstGeom prst="rect">
            <a:avLst/>
          </a:prstGeom>
          <a:noFill/>
          <a:ln w="2857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2000">
              <a:solidFill>
                <a:schemeClr val="dk1"/>
              </a:solidFill>
              <a:latin typeface="Cambria"/>
              <a:ea typeface="Cambria"/>
              <a:cs typeface="Cambria"/>
              <a:sym typeface="Cambria"/>
            </a:endParaRPr>
          </a:p>
        </p:txBody>
      </p:sp>
      <p:sp>
        <p:nvSpPr>
          <p:cNvPr id="168" name="Shape 168"/>
          <p:cNvSpPr/>
          <p:nvPr/>
        </p:nvSpPr>
        <p:spPr>
          <a:xfrm>
            <a:off x="1523205" y="3175000"/>
            <a:ext cx="3456000" cy="935100"/>
          </a:xfrm>
          <a:prstGeom prst="rect">
            <a:avLst/>
          </a:prstGeom>
          <a:noFill/>
          <a:ln w="2857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2000">
              <a:solidFill>
                <a:schemeClr val="dk1"/>
              </a:solidFill>
              <a:latin typeface="Cambria"/>
              <a:ea typeface="Cambria"/>
              <a:cs typeface="Cambria"/>
              <a:sym typeface="Cambria"/>
            </a:endParaRPr>
          </a:p>
        </p:txBody>
      </p:sp>
      <p:sp>
        <p:nvSpPr>
          <p:cNvPr id="169" name="Shape 169"/>
          <p:cNvSpPr txBox="1"/>
          <p:nvPr/>
        </p:nvSpPr>
        <p:spPr>
          <a:xfrm>
            <a:off x="5195092" y="2238375"/>
            <a:ext cx="25242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Traditional approaches</a:t>
            </a:r>
          </a:p>
        </p:txBody>
      </p:sp>
      <p:sp>
        <p:nvSpPr>
          <p:cNvPr id="170" name="Shape 170"/>
          <p:cNvSpPr txBox="1"/>
          <p:nvPr/>
        </p:nvSpPr>
        <p:spPr>
          <a:xfrm>
            <a:off x="5682455" y="4110037"/>
            <a:ext cx="1031699"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a:solidFill>
                  <a:schemeClr val="dk1"/>
                </a:solidFill>
                <a:latin typeface="Cambria"/>
                <a:ea typeface="Cambria"/>
                <a:cs typeface="Cambria"/>
                <a:sym typeface="Cambria"/>
              </a:rPr>
              <a:t>Big data</a:t>
            </a:r>
          </a:p>
        </p:txBody>
      </p:sp>
      <p:sp>
        <p:nvSpPr>
          <p:cNvPr id="171" name="Shape 171"/>
          <p:cNvSpPr txBox="1"/>
          <p:nvPr/>
        </p:nvSpPr>
        <p:spPr>
          <a:xfrm>
            <a:off x="11401425" y="7605713"/>
            <a:ext cx="185738" cy="461961"/>
          </a:xfrm>
          <a:prstGeom prst="rect">
            <a:avLst/>
          </a:prstGeom>
          <a:noFill/>
          <a:ln>
            <a:noFill/>
          </a:ln>
        </p:spPr>
        <p:txBody>
          <a:bodyPr lIns="91425" tIns="45700" rIns="91425" bIns="45700" anchor="t" anchorCtr="0">
            <a:noAutofit/>
          </a:bodyPr>
          <a:lstStyle/>
          <a:p>
            <a:pPr marL="0" marR="0" lvl="0" indent="0" algn="l" rtl="0">
              <a:spcBef>
                <a:spcPts val="0"/>
              </a:spcBef>
              <a:buNone/>
            </a:pPr>
            <a:endParaRPr sz="2400" b="0" u="none">
              <a:solidFill>
                <a:schemeClr val="dk1"/>
              </a:solidFill>
              <a:latin typeface="Times New Roman"/>
              <a:ea typeface="Times New Roman"/>
              <a:cs typeface="Times New Roman"/>
              <a:sym typeface="Times New Roman"/>
            </a:endParaRPr>
          </a:p>
        </p:txBody>
      </p:sp>
      <p:sp>
        <p:nvSpPr>
          <p:cNvPr id="172" name="Shape 172"/>
          <p:cNvSpPr/>
          <p:nvPr/>
        </p:nvSpPr>
        <p:spPr>
          <a:xfrm>
            <a:off x="1523205" y="4110037"/>
            <a:ext cx="3456000" cy="1296900"/>
          </a:xfrm>
          <a:prstGeom prst="rect">
            <a:avLst/>
          </a:prstGeom>
          <a:noFill/>
          <a:ln w="2857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2000">
              <a:solidFill>
                <a:schemeClr val="dk1"/>
              </a:solidFill>
              <a:latin typeface="Cambria"/>
              <a:ea typeface="Cambria"/>
              <a:cs typeface="Cambria"/>
              <a:sym typeface="Cambria"/>
            </a:endParaRPr>
          </a:p>
        </p:txBody>
      </p:sp>
      <p:sp>
        <p:nvSpPr>
          <p:cNvPr id="173" name="Shape 173"/>
          <p:cNvSpPr/>
          <p:nvPr/>
        </p:nvSpPr>
        <p:spPr>
          <a:xfrm>
            <a:off x="5106191" y="3175000"/>
            <a:ext cx="349431" cy="2232000"/>
          </a:xfrm>
          <a:prstGeom prst="rightBrace">
            <a:avLst>
              <a:gd name="adj1" fmla="val 8333"/>
              <a:gd name="adj2" fmla="val 50000"/>
            </a:avLst>
          </a:prstGeom>
          <a:noFill/>
          <a:ln w="10775" cap="flat" cmpd="sng">
            <a:solidFill>
              <a:schemeClr val="dk1"/>
            </a:solidFill>
            <a:prstDash val="solid"/>
            <a:round/>
            <a:headEnd type="none" w="med" len="med"/>
            <a:tailEnd type="none" w="med" len="med"/>
          </a:ln>
          <a:effectLst>
            <a:outerShdw blurRad="38100" dist="25400" dir="5400000" rotWithShape="0">
              <a:srgbClr val="000000">
                <a:alpha val="40000"/>
              </a:srgbClr>
            </a:outerShdw>
          </a:effectLst>
        </p:spPr>
        <p:txBody>
          <a:bodyPr lIns="91425" tIns="45700" rIns="91425" bIns="45700" anchor="ctr" anchorCtr="0">
            <a:noAutofit/>
          </a:bodyPr>
          <a:lstStyle/>
          <a:p>
            <a:pPr marL="0" marR="0" lvl="0" indent="0" algn="ctr" rtl="0">
              <a:spcBef>
                <a:spcPts val="0"/>
              </a:spcBef>
              <a:buNone/>
            </a:pPr>
            <a:endParaRPr sz="200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val="160683487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CA" dirty="0" smtClean="0"/>
              <a:t>Data-Intensive Architectural Styles</a:t>
            </a:r>
            <a:endParaRPr lang="en-CA" dirty="0"/>
          </a:p>
        </p:txBody>
      </p:sp>
      <p:sp>
        <p:nvSpPr>
          <p:cNvPr id="4" name="Footer Placeholder 3"/>
          <p:cNvSpPr>
            <a:spLocks noGrp="1"/>
          </p:cNvSpPr>
          <p:nvPr>
            <p:ph type="ftr" sz="quarter" idx="10"/>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4294967295"/>
          </p:nvPr>
        </p:nvSpPr>
        <p:spPr>
          <a:xfrm>
            <a:off x="0" y="6337300"/>
            <a:ext cx="965200" cy="228600"/>
          </a:xfrm>
        </p:spPr>
        <p:txBody>
          <a:bodyPr/>
          <a:lstStyle/>
          <a:p>
            <a:pPr>
              <a:defRPr/>
            </a:pPr>
            <a:fld id="{1B1625E7-A0C6-CE42-A3E8-6094708A5C26}" type="slidenum">
              <a:rPr lang="it-IT" altLang="en-US" smtClean="0"/>
              <a:pPr>
                <a:defRPr/>
              </a:pPr>
              <a:t>50</a:t>
            </a:fld>
            <a:endParaRPr lang="it-IT" altLang="en-US"/>
          </a:p>
        </p:txBody>
      </p:sp>
    </p:spTree>
    <p:extLst>
      <p:ext uri="{BB962C8B-B14F-4D97-AF65-F5344CB8AC3E}">
        <p14:creationId xmlns:p14="http://schemas.microsoft.com/office/powerpoint/2010/main" val="11897693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Remember</a:t>
            </a:r>
            <a:endParaRPr lang="en-CA" dirty="0"/>
          </a:p>
        </p:txBody>
      </p:sp>
      <p:sp>
        <p:nvSpPr>
          <p:cNvPr id="3" name="Content Placeholder 2"/>
          <p:cNvSpPr>
            <a:spLocks noGrp="1"/>
          </p:cNvSpPr>
          <p:nvPr>
            <p:ph idx="1"/>
          </p:nvPr>
        </p:nvSpPr>
        <p:spPr/>
        <p:txBody>
          <a:bodyPr/>
          <a:lstStyle/>
          <a:p>
            <a:r>
              <a:rPr lang="en-CA" dirty="0" smtClean="0"/>
              <a:t>Data-</a:t>
            </a:r>
            <a:r>
              <a:rPr lang="en-CA" smtClean="0"/>
              <a:t>Intensive Application:</a:t>
            </a:r>
            <a:endParaRPr lang="en-CA" dirty="0" smtClean="0"/>
          </a:p>
          <a:p>
            <a:pPr lvl="1"/>
            <a:r>
              <a:rPr lang="en-CA" dirty="0" smtClean="0"/>
              <a:t>Produces, consumes, visualizes, processes</a:t>
            </a:r>
            <a:r>
              <a:rPr lang="mr-IN" dirty="0" smtClean="0"/>
              <a:t>…</a:t>
            </a:r>
            <a:r>
              <a:rPr lang="it-IT" dirty="0"/>
              <a:t> </a:t>
            </a:r>
            <a:r>
              <a:rPr lang="it-IT" dirty="0" smtClean="0"/>
              <a:t>Big Data!</a:t>
            </a:r>
          </a:p>
          <a:p>
            <a:pPr lvl="1"/>
            <a:r>
              <a:rPr lang="it-IT" dirty="0" err="1" smtClean="0"/>
              <a:t>Uses</a:t>
            </a:r>
            <a:r>
              <a:rPr lang="it-IT" dirty="0" smtClean="0"/>
              <a:t> </a:t>
            </a:r>
            <a:r>
              <a:rPr lang="it-IT" dirty="0" err="1" smtClean="0"/>
              <a:t>one</a:t>
            </a:r>
            <a:r>
              <a:rPr lang="it-IT" dirty="0" smtClean="0"/>
              <a:t> (or more) data-intensive </a:t>
            </a:r>
            <a:r>
              <a:rPr lang="it-IT" dirty="0" err="1" smtClean="0"/>
              <a:t>middleware</a:t>
            </a:r>
            <a:r>
              <a:rPr lang="it-IT" dirty="0" smtClean="0"/>
              <a:t> to do so</a:t>
            </a:r>
          </a:p>
          <a:p>
            <a:pPr lvl="1"/>
            <a:r>
              <a:rPr lang="it-IT" dirty="0" err="1" smtClean="0"/>
              <a:t>Uses</a:t>
            </a:r>
            <a:r>
              <a:rPr lang="it-IT" dirty="0" smtClean="0"/>
              <a:t> </a:t>
            </a:r>
            <a:r>
              <a:rPr lang="it-IT" dirty="0" err="1" smtClean="0"/>
              <a:t>cloud</a:t>
            </a:r>
            <a:r>
              <a:rPr lang="it-IT" dirty="0" smtClean="0"/>
              <a:t> </a:t>
            </a:r>
            <a:r>
              <a:rPr lang="it-IT" dirty="0" err="1" smtClean="0"/>
              <a:t>infrastructure</a:t>
            </a:r>
            <a:endParaRPr lang="it-IT" dirty="0" smtClean="0"/>
          </a:p>
          <a:p>
            <a:pPr lvl="1"/>
            <a:r>
              <a:rPr lang="it-IT" dirty="0" err="1" smtClean="0"/>
              <a:t>Has</a:t>
            </a:r>
            <a:r>
              <a:rPr lang="it-IT" dirty="0" smtClean="0"/>
              <a:t> Data-intensive </a:t>
            </a:r>
            <a:r>
              <a:rPr lang="it-IT" b="1" dirty="0" err="1" smtClean="0"/>
              <a:t>architectural</a:t>
            </a:r>
            <a:r>
              <a:rPr lang="it-IT" b="1" dirty="0" smtClean="0"/>
              <a:t> style</a:t>
            </a:r>
            <a:r>
              <a:rPr lang="it-IT" dirty="0" smtClean="0"/>
              <a:t>!</a:t>
            </a:r>
            <a:endParaRPr lang="en-CA" dirty="0" smtClean="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51</a:t>
            </a:fld>
            <a:endParaRPr lang="it-IT" altLang="en-US"/>
          </a:p>
        </p:txBody>
      </p:sp>
    </p:spTree>
    <p:extLst>
      <p:ext uri="{BB962C8B-B14F-4D97-AF65-F5344CB8AC3E}">
        <p14:creationId xmlns:p14="http://schemas.microsoft.com/office/powerpoint/2010/main" val="363843909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Data-Intensive Styles Explained!</a:t>
            </a:r>
            <a:endParaRPr lang="en-CA" dirty="0"/>
          </a:p>
        </p:txBody>
      </p:sp>
      <p:sp>
        <p:nvSpPr>
          <p:cNvPr id="3" name="Content Placeholder 2"/>
          <p:cNvSpPr>
            <a:spLocks noGrp="1"/>
          </p:cNvSpPr>
          <p:nvPr>
            <p:ph idx="1"/>
          </p:nvPr>
        </p:nvSpPr>
        <p:spPr/>
        <p:txBody>
          <a:bodyPr/>
          <a:lstStyle/>
          <a:p>
            <a:r>
              <a:rPr lang="en-CA" b="1" dirty="0" smtClean="0"/>
              <a:t>Why:</a:t>
            </a:r>
            <a:r>
              <a:rPr lang="en-CA" dirty="0" smtClean="0"/>
              <a:t> purposefully combine data-intensive middleware;</a:t>
            </a:r>
          </a:p>
          <a:p>
            <a:pPr lvl="1"/>
            <a:r>
              <a:rPr lang="en-CA" sz="2000" dirty="0" smtClean="0"/>
              <a:t>E.g., combine </a:t>
            </a:r>
            <a:r>
              <a:rPr lang="en-CA" sz="2000" dirty="0" err="1" smtClean="0"/>
              <a:t>Hadoop</a:t>
            </a:r>
            <a:r>
              <a:rPr lang="en-CA" sz="2000" dirty="0" smtClean="0"/>
              <a:t> for Batch Processing &amp; Spark for stream processing, along with Kafka for message brokering</a:t>
            </a:r>
          </a:p>
          <a:p>
            <a:pPr marL="0" indent="0">
              <a:buNone/>
            </a:pPr>
            <a:endParaRPr lang="en-CA" dirty="0" smtClean="0"/>
          </a:p>
          <a:p>
            <a:r>
              <a:rPr lang="en-CA" b="1" dirty="0" smtClean="0"/>
              <a:t>How: </a:t>
            </a:r>
            <a:r>
              <a:rPr lang="en-CA" dirty="0" smtClean="0"/>
              <a:t>usually following infrastructure automation co-operation &amp; co-occurrence patterns between inter-dependent middleware</a:t>
            </a:r>
          </a:p>
          <a:p>
            <a:pPr lvl="1"/>
            <a:r>
              <a:rPr lang="en-CA" dirty="0" smtClean="0"/>
              <a:t>E.g., “deploy zookeeper + storm”;</a:t>
            </a:r>
          </a:p>
          <a:p>
            <a:endParaRPr lang="en-CA" b="1" dirty="0" smtClean="0"/>
          </a:p>
          <a:p>
            <a:r>
              <a:rPr lang="en-CA" b="1" dirty="0" smtClean="0"/>
              <a:t>Where: </a:t>
            </a:r>
            <a:r>
              <a:rPr lang="en-CA" dirty="0" smtClean="0"/>
              <a:t>in the cloud, automated deploy using </a:t>
            </a:r>
            <a:r>
              <a:rPr lang="en-CA" i="1" dirty="0" smtClean="0"/>
              <a:t>containers</a:t>
            </a:r>
          </a:p>
          <a:p>
            <a:pPr marL="0" indent="0">
              <a:buNone/>
            </a:pPr>
            <a:endParaRPr lang="en-CA" b="1" i="1"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52</a:t>
            </a:fld>
            <a:endParaRPr lang="it-IT" altLang="en-US"/>
          </a:p>
        </p:txBody>
      </p:sp>
    </p:spTree>
    <p:extLst>
      <p:ext uri="{BB962C8B-B14F-4D97-AF65-F5344CB8AC3E}">
        <p14:creationId xmlns:p14="http://schemas.microsoft.com/office/powerpoint/2010/main" val="2658785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Lambda Architecture</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53</a:t>
            </a:fld>
            <a:endParaRPr lang="it-IT" altLang="en-US"/>
          </a:p>
        </p:txBody>
      </p:sp>
      <p:sp>
        <p:nvSpPr>
          <p:cNvPr id="6" name="Shape 645"/>
          <p:cNvSpPr/>
          <p:nvPr/>
        </p:nvSpPr>
        <p:spPr>
          <a:xfrm>
            <a:off x="698985" y="4087456"/>
            <a:ext cx="7979100" cy="315900"/>
          </a:xfrm>
          <a:prstGeom prst="rect">
            <a:avLst/>
          </a:pr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mbria"/>
              <a:buNone/>
            </a:pPr>
            <a:endParaRPr sz="2400" b="0" i="0" u="none" strike="noStrike" cap="none">
              <a:solidFill>
                <a:schemeClr val="dk1"/>
              </a:solidFill>
              <a:latin typeface="Times New Roman"/>
              <a:ea typeface="Times New Roman"/>
              <a:cs typeface="Times New Roman"/>
              <a:sym typeface="Times New Roman"/>
            </a:endParaRPr>
          </a:p>
        </p:txBody>
      </p:sp>
      <p:sp>
        <p:nvSpPr>
          <p:cNvPr id="7" name="Shape 647"/>
          <p:cNvSpPr/>
          <p:nvPr/>
        </p:nvSpPr>
        <p:spPr>
          <a:xfrm>
            <a:off x="2633527" y="2016052"/>
            <a:ext cx="4608600" cy="432000"/>
          </a:xfrm>
          <a:prstGeom prst="rect">
            <a:avLst/>
          </a:prstGeom>
          <a:solidFill>
            <a:schemeClr val="accent1"/>
          </a:solidFill>
          <a:ln w="10775" cap="flat" cmpd="sng">
            <a:solidFill>
              <a:srgbClr val="3359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Coordinator (Kafka)</a:t>
            </a:r>
          </a:p>
        </p:txBody>
      </p:sp>
      <p:sp>
        <p:nvSpPr>
          <p:cNvPr id="8" name="Shape 648"/>
          <p:cNvSpPr/>
          <p:nvPr/>
        </p:nvSpPr>
        <p:spPr>
          <a:xfrm>
            <a:off x="2634643" y="3960269"/>
            <a:ext cx="5696700" cy="432000"/>
          </a:xfrm>
          <a:prstGeom prst="rect">
            <a:avLst/>
          </a:prstGeom>
          <a:solidFill>
            <a:schemeClr val="accent1"/>
          </a:solidFill>
          <a:ln w="10775" cap="flat" cmpd="sng">
            <a:solidFill>
              <a:srgbClr val="3359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Orchestrator (Hadoop Cluster)</a:t>
            </a:r>
          </a:p>
        </p:txBody>
      </p:sp>
      <p:sp>
        <p:nvSpPr>
          <p:cNvPr id="9" name="Shape 649"/>
          <p:cNvSpPr/>
          <p:nvPr/>
        </p:nvSpPr>
        <p:spPr>
          <a:xfrm>
            <a:off x="7268308" y="3019685"/>
            <a:ext cx="720000" cy="648000"/>
          </a:xfrm>
          <a:prstGeom prst="can">
            <a:avLst>
              <a:gd name="adj" fmla="val 25000"/>
            </a:avLst>
          </a:prstGeom>
          <a:solidFill>
            <a:srgbClr val="5C7441"/>
          </a:solidFill>
          <a:ln w="10775" cap="flat" cmpd="sng">
            <a:solidFill>
              <a:srgbClr val="3D4D2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Data Store</a:t>
            </a:r>
          </a:p>
        </p:txBody>
      </p:sp>
      <p:sp>
        <p:nvSpPr>
          <p:cNvPr id="10" name="Shape 650"/>
          <p:cNvSpPr/>
          <p:nvPr/>
        </p:nvSpPr>
        <p:spPr>
          <a:xfrm>
            <a:off x="5810635" y="3024165"/>
            <a:ext cx="1151999" cy="648000"/>
          </a:xfrm>
          <a:prstGeom prst="rect">
            <a:avLst/>
          </a:prstGeom>
          <a:solidFill>
            <a:srgbClr val="685571"/>
          </a:solidFill>
          <a:ln w="10775" cap="flat" cmpd="sng">
            <a:solidFill>
              <a:srgbClr val="68557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Batch Layer</a:t>
            </a:r>
          </a:p>
        </p:txBody>
      </p:sp>
      <p:sp>
        <p:nvSpPr>
          <p:cNvPr id="11" name="Shape 651"/>
          <p:cNvSpPr/>
          <p:nvPr/>
        </p:nvSpPr>
        <p:spPr>
          <a:xfrm>
            <a:off x="4352964" y="3024165"/>
            <a:ext cx="1152000" cy="648000"/>
          </a:xfrm>
          <a:prstGeom prst="rect">
            <a:avLst/>
          </a:prstGeom>
          <a:solidFill>
            <a:srgbClr val="3C636A"/>
          </a:solidFill>
          <a:ln w="10775" cap="flat" cmpd="sng">
            <a:solidFill>
              <a:srgbClr val="3C636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Speed Layer</a:t>
            </a:r>
          </a:p>
        </p:txBody>
      </p:sp>
      <p:sp>
        <p:nvSpPr>
          <p:cNvPr id="12" name="Shape 652"/>
          <p:cNvSpPr/>
          <p:nvPr/>
        </p:nvSpPr>
        <p:spPr>
          <a:xfrm>
            <a:off x="2705535" y="2880149"/>
            <a:ext cx="1152000" cy="648000"/>
          </a:xfrm>
          <a:prstGeom prst="rect">
            <a:avLst/>
          </a:prstGeom>
          <a:solidFill>
            <a:srgbClr val="FFC000"/>
          </a:solidFill>
          <a:ln>
            <a:noFill/>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Serving Layer</a:t>
            </a:r>
          </a:p>
        </p:txBody>
      </p:sp>
      <p:sp>
        <p:nvSpPr>
          <p:cNvPr id="13" name="Shape 653"/>
          <p:cNvSpPr/>
          <p:nvPr/>
        </p:nvSpPr>
        <p:spPr>
          <a:xfrm>
            <a:off x="2785927" y="2953186"/>
            <a:ext cx="1152000" cy="648000"/>
          </a:xfrm>
          <a:prstGeom prst="rect">
            <a:avLst/>
          </a:prstGeom>
          <a:solidFill>
            <a:srgbClr val="FFC000"/>
          </a:solidFill>
          <a:ln>
            <a:noFill/>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Serving Layer</a:t>
            </a:r>
          </a:p>
        </p:txBody>
      </p:sp>
      <p:sp>
        <p:nvSpPr>
          <p:cNvPr id="14" name="Shape 654"/>
          <p:cNvSpPr/>
          <p:nvPr/>
        </p:nvSpPr>
        <p:spPr>
          <a:xfrm>
            <a:off x="2921560" y="3024165"/>
            <a:ext cx="1152000" cy="648000"/>
          </a:xfrm>
          <a:prstGeom prst="rect">
            <a:avLst/>
          </a:prstGeom>
          <a:solidFill>
            <a:srgbClr val="FFC000"/>
          </a:solidFill>
          <a:ln>
            <a:noFill/>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Serving Layer</a:t>
            </a:r>
          </a:p>
        </p:txBody>
      </p:sp>
      <p:sp>
        <p:nvSpPr>
          <p:cNvPr id="15" name="Shape 655"/>
          <p:cNvSpPr/>
          <p:nvPr/>
        </p:nvSpPr>
        <p:spPr>
          <a:xfrm>
            <a:off x="672543" y="1908040"/>
            <a:ext cx="1053600" cy="684000"/>
          </a:xfrm>
          <a:prstGeom prst="bevel">
            <a:avLst>
              <a:gd name="adj" fmla="val 12500"/>
            </a:avLst>
          </a:prstGeom>
          <a:solidFill>
            <a:srgbClr val="5C7441"/>
          </a:solidFill>
          <a:ln w="10775" cap="flat" cmpd="sng">
            <a:solidFill>
              <a:srgbClr val="3D4D2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Data Source</a:t>
            </a:r>
          </a:p>
        </p:txBody>
      </p:sp>
      <p:sp>
        <p:nvSpPr>
          <p:cNvPr id="16" name="Shape 656"/>
          <p:cNvSpPr/>
          <p:nvPr/>
        </p:nvSpPr>
        <p:spPr>
          <a:xfrm>
            <a:off x="977343" y="2862147"/>
            <a:ext cx="1053600" cy="684000"/>
          </a:xfrm>
          <a:prstGeom prst="bevel">
            <a:avLst>
              <a:gd name="adj" fmla="val 12500"/>
            </a:avLst>
          </a:prstGeom>
          <a:solidFill>
            <a:srgbClr val="5C7441"/>
          </a:solidFill>
          <a:ln w="10775" cap="flat" cmpd="sng">
            <a:solidFill>
              <a:srgbClr val="3D4D2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Data Source</a:t>
            </a:r>
          </a:p>
        </p:txBody>
      </p:sp>
      <p:grpSp>
        <p:nvGrpSpPr>
          <p:cNvPr id="17" name="Shape 657"/>
          <p:cNvGrpSpPr/>
          <p:nvPr/>
        </p:nvGrpSpPr>
        <p:grpSpPr>
          <a:xfrm>
            <a:off x="1158765" y="3727417"/>
            <a:ext cx="593204" cy="864096"/>
            <a:chOff x="206945" y="4581128"/>
            <a:chExt cx="593204" cy="864096"/>
          </a:xfrm>
        </p:grpSpPr>
        <p:sp>
          <p:nvSpPr>
            <p:cNvPr id="18" name="Shape 658"/>
            <p:cNvSpPr/>
            <p:nvPr/>
          </p:nvSpPr>
          <p:spPr>
            <a:xfrm>
              <a:off x="395536" y="4581128"/>
              <a:ext cx="216023" cy="216023"/>
            </a:xfrm>
            <a:prstGeom prst="ellipse">
              <a:avLst/>
            </a:prstGeom>
            <a:solidFill>
              <a:srgbClr val="FF40FF"/>
            </a:solidFill>
            <a:ln w="10775" cap="flat" cmpd="sng">
              <a:solidFill>
                <a:srgbClr val="FF40FF">
                  <a:alpha val="40784"/>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mbria"/>
                <a:ea typeface="Cambria"/>
                <a:cs typeface="Cambria"/>
                <a:sym typeface="Cambria"/>
              </a:endParaRPr>
            </a:p>
          </p:txBody>
        </p:sp>
        <p:cxnSp>
          <p:nvCxnSpPr>
            <p:cNvPr id="19" name="Shape 659"/>
            <p:cNvCxnSpPr>
              <a:stCxn id="18" idx="4"/>
            </p:cNvCxnSpPr>
            <p:nvPr/>
          </p:nvCxnSpPr>
          <p:spPr>
            <a:xfrm>
              <a:off x="503548" y="4797152"/>
              <a:ext cx="0" cy="360000"/>
            </a:xfrm>
            <a:prstGeom prst="straightConnector1">
              <a:avLst/>
            </a:prstGeom>
            <a:noFill/>
            <a:ln w="19050" cap="flat" cmpd="sng">
              <a:solidFill>
                <a:srgbClr val="FF40FF">
                  <a:alpha val="40784"/>
                </a:srgbClr>
              </a:solidFill>
              <a:prstDash val="solid"/>
              <a:round/>
              <a:headEnd type="none" w="med" len="med"/>
              <a:tailEnd type="none" w="med" len="med"/>
            </a:ln>
          </p:spPr>
        </p:cxnSp>
        <p:cxnSp>
          <p:nvCxnSpPr>
            <p:cNvPr id="20" name="Shape 660"/>
            <p:cNvCxnSpPr/>
            <p:nvPr/>
          </p:nvCxnSpPr>
          <p:spPr>
            <a:xfrm flipH="1">
              <a:off x="332284" y="5157192"/>
              <a:ext cx="171263" cy="288032"/>
            </a:xfrm>
            <a:prstGeom prst="straightConnector1">
              <a:avLst/>
            </a:prstGeom>
            <a:noFill/>
            <a:ln w="19050" cap="flat" cmpd="sng">
              <a:solidFill>
                <a:srgbClr val="FF40FF">
                  <a:alpha val="40784"/>
                </a:srgbClr>
              </a:solidFill>
              <a:prstDash val="solid"/>
              <a:round/>
              <a:headEnd type="none" w="med" len="med"/>
              <a:tailEnd type="none" w="med" len="med"/>
            </a:ln>
          </p:spPr>
        </p:cxnSp>
        <p:cxnSp>
          <p:nvCxnSpPr>
            <p:cNvPr id="21" name="Shape 661"/>
            <p:cNvCxnSpPr/>
            <p:nvPr/>
          </p:nvCxnSpPr>
          <p:spPr>
            <a:xfrm>
              <a:off x="503547" y="5157192"/>
              <a:ext cx="171263" cy="288032"/>
            </a:xfrm>
            <a:prstGeom prst="straightConnector1">
              <a:avLst/>
            </a:prstGeom>
            <a:noFill/>
            <a:ln w="19050" cap="flat" cmpd="sng">
              <a:solidFill>
                <a:srgbClr val="FF40FF">
                  <a:alpha val="40784"/>
                </a:srgbClr>
              </a:solidFill>
              <a:prstDash val="solid"/>
              <a:round/>
              <a:headEnd type="none" w="med" len="med"/>
              <a:tailEnd type="none" w="med" len="med"/>
            </a:ln>
          </p:spPr>
        </p:cxnSp>
        <p:cxnSp>
          <p:nvCxnSpPr>
            <p:cNvPr id="22" name="Shape 662"/>
            <p:cNvCxnSpPr/>
            <p:nvPr/>
          </p:nvCxnSpPr>
          <p:spPr>
            <a:xfrm>
              <a:off x="206945" y="4941167"/>
              <a:ext cx="593204" cy="0"/>
            </a:xfrm>
            <a:prstGeom prst="straightConnector1">
              <a:avLst/>
            </a:prstGeom>
            <a:noFill/>
            <a:ln w="19050" cap="flat" cmpd="sng">
              <a:solidFill>
                <a:srgbClr val="FF40FF">
                  <a:alpha val="40784"/>
                </a:srgbClr>
              </a:solidFill>
              <a:prstDash val="solid"/>
              <a:round/>
              <a:headEnd type="none" w="med" len="med"/>
              <a:tailEnd type="none" w="med" len="med"/>
            </a:ln>
          </p:spPr>
        </p:cxnSp>
      </p:grpSp>
      <p:cxnSp>
        <p:nvCxnSpPr>
          <p:cNvPr id="23" name="Shape 663"/>
          <p:cNvCxnSpPr>
            <a:stCxn id="11" idx="2"/>
          </p:cNvCxnSpPr>
          <p:nvPr/>
        </p:nvCxnSpPr>
        <p:spPr>
          <a:xfrm>
            <a:off x="4928964" y="3672165"/>
            <a:ext cx="0" cy="288000"/>
          </a:xfrm>
          <a:prstGeom prst="straightConnector1">
            <a:avLst/>
          </a:prstGeom>
          <a:noFill/>
          <a:ln w="28575" cap="flat" cmpd="sng">
            <a:solidFill>
              <a:schemeClr val="accent1"/>
            </a:solidFill>
            <a:prstDash val="solid"/>
            <a:round/>
            <a:headEnd type="triangle" w="lg" len="lg"/>
            <a:tailEnd type="triangle" w="lg" len="lg"/>
          </a:ln>
        </p:spPr>
      </p:cxnSp>
      <p:cxnSp>
        <p:nvCxnSpPr>
          <p:cNvPr id="24" name="Shape 664"/>
          <p:cNvCxnSpPr/>
          <p:nvPr/>
        </p:nvCxnSpPr>
        <p:spPr>
          <a:xfrm>
            <a:off x="6386700" y="3667756"/>
            <a:ext cx="0" cy="288000"/>
          </a:xfrm>
          <a:prstGeom prst="straightConnector1">
            <a:avLst/>
          </a:prstGeom>
          <a:noFill/>
          <a:ln w="28575" cap="flat" cmpd="sng">
            <a:solidFill>
              <a:schemeClr val="accent1"/>
            </a:solidFill>
            <a:prstDash val="solid"/>
            <a:round/>
            <a:headEnd type="triangle" w="lg" len="lg"/>
            <a:tailEnd type="triangle" w="lg" len="lg"/>
          </a:ln>
        </p:spPr>
      </p:cxnSp>
      <p:cxnSp>
        <p:nvCxnSpPr>
          <p:cNvPr id="25" name="Shape 665"/>
          <p:cNvCxnSpPr/>
          <p:nvPr/>
        </p:nvCxnSpPr>
        <p:spPr>
          <a:xfrm>
            <a:off x="3497623" y="3667756"/>
            <a:ext cx="0" cy="288000"/>
          </a:xfrm>
          <a:prstGeom prst="straightConnector1">
            <a:avLst/>
          </a:prstGeom>
          <a:noFill/>
          <a:ln w="28575" cap="flat" cmpd="sng">
            <a:solidFill>
              <a:schemeClr val="accent1"/>
            </a:solidFill>
            <a:prstDash val="solid"/>
            <a:round/>
            <a:headEnd type="triangle" w="lg" len="lg"/>
            <a:tailEnd type="triangle" w="lg" len="lg"/>
          </a:ln>
        </p:spPr>
      </p:cxnSp>
      <p:cxnSp>
        <p:nvCxnSpPr>
          <p:cNvPr id="26" name="Shape 666"/>
          <p:cNvCxnSpPr/>
          <p:nvPr/>
        </p:nvCxnSpPr>
        <p:spPr>
          <a:xfrm>
            <a:off x="7628348" y="3672236"/>
            <a:ext cx="0" cy="288000"/>
          </a:xfrm>
          <a:prstGeom prst="straightConnector1">
            <a:avLst/>
          </a:prstGeom>
          <a:noFill/>
          <a:ln w="28575" cap="flat" cmpd="sng">
            <a:solidFill>
              <a:schemeClr val="accent1"/>
            </a:solidFill>
            <a:prstDash val="solid"/>
            <a:round/>
            <a:headEnd type="triangle" w="lg" len="lg"/>
            <a:tailEnd type="triangle" w="lg" len="lg"/>
          </a:ln>
        </p:spPr>
      </p:cxnSp>
      <p:cxnSp>
        <p:nvCxnSpPr>
          <p:cNvPr id="27" name="Shape 667"/>
          <p:cNvCxnSpPr>
            <a:stCxn id="9" idx="2"/>
            <a:endCxn id="10" idx="3"/>
          </p:cNvCxnSpPr>
          <p:nvPr/>
        </p:nvCxnSpPr>
        <p:spPr>
          <a:xfrm flipH="1">
            <a:off x="6962608" y="3343685"/>
            <a:ext cx="305700" cy="4500"/>
          </a:xfrm>
          <a:prstGeom prst="straightConnector1">
            <a:avLst/>
          </a:prstGeom>
          <a:noFill/>
          <a:ln w="28575" cap="flat" cmpd="sng">
            <a:solidFill>
              <a:schemeClr val="accent1"/>
            </a:solidFill>
            <a:prstDash val="solid"/>
            <a:round/>
            <a:headEnd type="triangle" w="lg" len="lg"/>
            <a:tailEnd type="triangle" w="lg" len="lg"/>
          </a:ln>
        </p:spPr>
      </p:cxnSp>
      <p:cxnSp>
        <p:nvCxnSpPr>
          <p:cNvPr id="28" name="Shape 668"/>
          <p:cNvCxnSpPr>
            <a:endCxn id="10" idx="0"/>
          </p:cNvCxnSpPr>
          <p:nvPr/>
        </p:nvCxnSpPr>
        <p:spPr>
          <a:xfrm>
            <a:off x="6382135" y="2492865"/>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29" name="Shape 669"/>
          <p:cNvCxnSpPr/>
          <p:nvPr/>
        </p:nvCxnSpPr>
        <p:spPr>
          <a:xfrm>
            <a:off x="4924650" y="2497347"/>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0" name="Shape 670"/>
          <p:cNvCxnSpPr/>
          <p:nvPr/>
        </p:nvCxnSpPr>
        <p:spPr>
          <a:xfrm rot="10800000" flipH="1">
            <a:off x="3497623" y="2487001"/>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1" name="Shape 671"/>
          <p:cNvCxnSpPr/>
          <p:nvPr/>
        </p:nvCxnSpPr>
        <p:spPr>
          <a:xfrm rot="16200000" flipH="1">
            <a:off x="2365116" y="2976788"/>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2" name="Shape 672"/>
          <p:cNvCxnSpPr/>
          <p:nvPr/>
        </p:nvCxnSpPr>
        <p:spPr>
          <a:xfrm rot="16200000" flipH="1">
            <a:off x="2329855" y="1976860"/>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3" name="Shape 673"/>
          <p:cNvCxnSpPr/>
          <p:nvPr/>
        </p:nvCxnSpPr>
        <p:spPr>
          <a:xfrm rot="16200000" flipH="1">
            <a:off x="2329855" y="4035702"/>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4" name="Shape 674"/>
          <p:cNvCxnSpPr/>
          <p:nvPr/>
        </p:nvCxnSpPr>
        <p:spPr>
          <a:xfrm rot="10800000" flipH="1">
            <a:off x="2101716" y="3343604"/>
            <a:ext cx="531300" cy="955500"/>
          </a:xfrm>
          <a:prstGeom prst="straightConnector1">
            <a:avLst/>
          </a:prstGeom>
          <a:noFill/>
          <a:ln w="28575" cap="flat" cmpd="sng">
            <a:solidFill>
              <a:schemeClr val="accent1"/>
            </a:solidFill>
            <a:prstDash val="solid"/>
            <a:round/>
            <a:headEnd type="none" w="med" len="med"/>
            <a:tailEnd type="triangle" w="lg" len="lg"/>
          </a:ln>
        </p:spPr>
      </p:cxnSp>
      <p:sp>
        <p:nvSpPr>
          <p:cNvPr id="35" name="Shape 689"/>
          <p:cNvSpPr txBox="1"/>
          <p:nvPr/>
        </p:nvSpPr>
        <p:spPr>
          <a:xfrm>
            <a:off x="114799" y="1461594"/>
            <a:ext cx="27498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b="1" i="1">
                <a:solidFill>
                  <a:schemeClr val="dk1"/>
                </a:solidFill>
                <a:latin typeface="Cambria"/>
                <a:ea typeface="Cambria"/>
                <a:cs typeface="Cambria"/>
                <a:sym typeface="Cambria"/>
              </a:rPr>
              <a:t>Lambda architecture</a:t>
            </a:r>
          </a:p>
        </p:txBody>
      </p:sp>
    </p:spTree>
    <p:extLst>
      <p:ext uri="{BB962C8B-B14F-4D97-AF65-F5344CB8AC3E}">
        <p14:creationId xmlns:p14="http://schemas.microsoft.com/office/powerpoint/2010/main" val="1539750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Background of Lambda Architecture</a:t>
            </a:r>
            <a:endParaRPr lang="en-US" dirty="0"/>
          </a:p>
        </p:txBody>
      </p:sp>
      <p:sp>
        <p:nvSpPr>
          <p:cNvPr id="4" name="Subtitle 1"/>
          <p:cNvSpPr>
            <a:spLocks noGrp="1"/>
          </p:cNvSpPr>
          <p:nvPr>
            <p:ph idx="1"/>
          </p:nvPr>
        </p:nvSpPr>
        <p:spPr>
          <a:xfrm>
            <a:off x="233137" y="970608"/>
            <a:ext cx="8229600" cy="4360298"/>
          </a:xfrm>
        </p:spPr>
        <p:txBody>
          <a:bodyPr>
            <a:noAutofit/>
          </a:bodyPr>
          <a:lstStyle/>
          <a:p>
            <a:pPr marL="0" indent="0">
              <a:buNone/>
            </a:pPr>
            <a:r>
              <a:rPr lang="en-US" sz="2000" b="1" dirty="0"/>
              <a:t>Background</a:t>
            </a:r>
          </a:p>
          <a:p>
            <a:pPr lvl="1"/>
            <a:r>
              <a:rPr lang="en-US" sz="2000" dirty="0"/>
              <a:t>Reference architecture for Big Data systems</a:t>
            </a:r>
          </a:p>
          <a:p>
            <a:pPr lvl="1"/>
            <a:r>
              <a:rPr lang="en-US" sz="2000" dirty="0"/>
              <a:t>Designed by Nathan </a:t>
            </a:r>
            <a:r>
              <a:rPr lang="en-US" sz="2000" dirty="0" err="1"/>
              <a:t>Marz</a:t>
            </a:r>
            <a:r>
              <a:rPr lang="en-US" sz="2000" dirty="0"/>
              <a:t> (Twitter)</a:t>
            </a:r>
          </a:p>
          <a:p>
            <a:pPr lvl="1"/>
            <a:r>
              <a:rPr lang="en-US" sz="2000" dirty="0"/>
              <a:t>Defined as a system that runs arbitrary functions on arbitrary data</a:t>
            </a:r>
          </a:p>
          <a:p>
            <a:pPr lvl="1"/>
            <a:r>
              <a:rPr lang="en-US" sz="2000" dirty="0"/>
              <a:t>“query = function(all data)”</a:t>
            </a:r>
          </a:p>
          <a:p>
            <a:pPr marL="0" indent="0">
              <a:buNone/>
            </a:pPr>
            <a:r>
              <a:rPr lang="en-US" sz="2000" b="1" dirty="0" smtClean="0"/>
              <a:t>Design </a:t>
            </a:r>
            <a:r>
              <a:rPr lang="en-US" sz="2000" b="1" dirty="0"/>
              <a:t>Principles</a:t>
            </a:r>
          </a:p>
          <a:p>
            <a:pPr lvl="1"/>
            <a:r>
              <a:rPr lang="en-US" sz="2000" dirty="0"/>
              <a:t>Human fault-tolerant, Immutability, Computable</a:t>
            </a:r>
          </a:p>
          <a:p>
            <a:pPr marL="0" indent="0">
              <a:buNone/>
            </a:pPr>
            <a:r>
              <a:rPr lang="en-US" sz="2000" b="1" dirty="0" smtClean="0"/>
              <a:t>Lambda </a:t>
            </a:r>
            <a:r>
              <a:rPr lang="en-US" sz="2000" b="1" dirty="0"/>
              <a:t>Layers </a:t>
            </a:r>
          </a:p>
          <a:p>
            <a:pPr lvl="1"/>
            <a:r>
              <a:rPr lang="en-US" sz="2000" b="1" dirty="0"/>
              <a:t>Batch</a:t>
            </a:r>
            <a:r>
              <a:rPr lang="en-US" sz="2000" dirty="0"/>
              <a:t> - Contains the immutable, constantly growing master dataset.</a:t>
            </a:r>
          </a:p>
          <a:p>
            <a:pPr lvl="1"/>
            <a:r>
              <a:rPr lang="en-US" sz="2000" b="1" dirty="0"/>
              <a:t>Speed</a:t>
            </a:r>
            <a:r>
              <a:rPr lang="en-US" sz="2000" dirty="0"/>
              <a:t> - Deals only with new data and compensates for the high latency updates of the serving layer.</a:t>
            </a:r>
          </a:p>
          <a:p>
            <a:pPr lvl="1"/>
            <a:r>
              <a:rPr lang="en-US" sz="2000" b="1" dirty="0"/>
              <a:t>Serving</a:t>
            </a:r>
            <a:r>
              <a:rPr lang="en-US" sz="2000" dirty="0"/>
              <a:t> - Loads and exposes the combined view of data so that they can be queried.</a:t>
            </a:r>
          </a:p>
          <a:p>
            <a:endParaRPr lang="en-US" sz="200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079" y="1050156"/>
            <a:ext cx="2420937"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43202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Overview of Lambda Architecture</a:t>
            </a:r>
            <a:endParaRPr 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856" y="1114384"/>
            <a:ext cx="9112562" cy="4729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7775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A real-time e-health system!</a:t>
            </a:r>
            <a:endParaRPr lang="en-CA" dirty="0"/>
          </a:p>
        </p:txBody>
      </p:sp>
      <p:sp>
        <p:nvSpPr>
          <p:cNvPr id="3" name="Title 2"/>
          <p:cNvSpPr>
            <a:spLocks noGrp="1"/>
          </p:cNvSpPr>
          <p:nvPr>
            <p:ph type="title"/>
          </p:nvPr>
        </p:nvSpPr>
        <p:spPr/>
        <p:txBody>
          <a:bodyPr/>
          <a:lstStyle/>
          <a:p>
            <a:r>
              <a:rPr lang="en-CA" dirty="0" smtClean="0"/>
              <a:t>For Example</a:t>
            </a:r>
            <a:endParaRPr lang="en-CA" dirty="0"/>
          </a:p>
        </p:txBody>
      </p:sp>
    </p:spTree>
    <p:extLst>
      <p:ext uri="{BB962C8B-B14F-4D97-AF65-F5344CB8AC3E}">
        <p14:creationId xmlns:p14="http://schemas.microsoft.com/office/powerpoint/2010/main" val="1652561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216859"/>
            <a:ext cx="9144000" cy="4424288"/>
          </a:xfrm>
        </p:spPr>
        <p:txBody>
          <a:bodyPr/>
          <a:lstStyle/>
          <a:p>
            <a:pPr lvl="0"/>
            <a:r>
              <a:rPr lang="en-US" dirty="0"/>
              <a:t>Every year, more than a million people from all 50 states and nearly 150 countries come for </a:t>
            </a:r>
            <a:r>
              <a:rPr lang="en-US" dirty="0" smtClean="0"/>
              <a:t>care</a:t>
            </a:r>
          </a:p>
          <a:p>
            <a:pPr lvl="0"/>
            <a:endParaRPr lang="en-US" dirty="0"/>
          </a:p>
          <a:p>
            <a:pPr lvl="0"/>
            <a:r>
              <a:rPr lang="en-US" dirty="0"/>
              <a:t>Challenges in Medical Data</a:t>
            </a:r>
          </a:p>
          <a:p>
            <a:pPr lvl="1"/>
            <a:r>
              <a:rPr lang="en-US" dirty="0"/>
              <a:t>Health data tends to be “wide”, not “deep”</a:t>
            </a:r>
          </a:p>
          <a:p>
            <a:pPr lvl="1"/>
            <a:r>
              <a:rPr lang="en-US" dirty="0"/>
              <a:t>New data types are becoming more important</a:t>
            </a:r>
          </a:p>
          <a:p>
            <a:pPr lvl="2"/>
            <a:r>
              <a:rPr lang="en-US" dirty="0"/>
              <a:t>Unstructured</a:t>
            </a:r>
          </a:p>
          <a:p>
            <a:pPr lvl="2"/>
            <a:r>
              <a:rPr lang="en-US" dirty="0"/>
              <a:t>Real-time </a:t>
            </a:r>
            <a:r>
              <a:rPr lang="en-US" dirty="0" smtClean="0"/>
              <a:t>streaming</a:t>
            </a:r>
          </a:p>
          <a:p>
            <a:pPr lvl="2"/>
            <a:endParaRPr lang="en-US" dirty="0"/>
          </a:p>
          <a:p>
            <a:r>
              <a:rPr lang="en-US" dirty="0"/>
              <a:t>A challenge to generally move from retrospective “BI” viewing to event-based and predictive analytics usage</a:t>
            </a:r>
          </a:p>
          <a:p>
            <a:endParaRPr lang="en-US" dirty="0"/>
          </a:p>
          <a:p>
            <a:endParaRPr lang="en-US" dirty="0"/>
          </a:p>
        </p:txBody>
      </p:sp>
    </p:spTree>
    <p:extLst>
      <p:ext uri="{BB962C8B-B14F-4D97-AF65-F5344CB8AC3E}">
        <p14:creationId xmlns:p14="http://schemas.microsoft.com/office/powerpoint/2010/main" val="9342599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72863"/>
            <a:ext cx="9144000" cy="2712281"/>
          </a:xfrm>
        </p:spPr>
        <p:txBody>
          <a:bodyPr/>
          <a:lstStyle/>
          <a:p>
            <a:pPr lvl="0"/>
            <a:r>
              <a:rPr lang="en-US" dirty="0"/>
              <a:t>Optimize an existing Natural Language Processing pipeline in support of </a:t>
            </a:r>
            <a:r>
              <a:rPr lang="en-US" dirty="0" smtClean="0"/>
              <a:t>critical Surgery </a:t>
            </a:r>
          </a:p>
          <a:p>
            <a:pPr lvl="0"/>
            <a:r>
              <a:rPr lang="en-US" sz="1800" dirty="0"/>
              <a:t>(</a:t>
            </a:r>
            <a:r>
              <a:rPr lang="en-US" sz="1800" dirty="0" smtClean="0"/>
              <a:t>Move to </a:t>
            </a:r>
            <a:r>
              <a:rPr lang="en-US" sz="1800" dirty="0"/>
              <a:t>tens of thousands of documents </a:t>
            </a:r>
            <a:r>
              <a:rPr lang="en-US" sz="1800" dirty="0" smtClean="0"/>
              <a:t>processed)</a:t>
            </a:r>
          </a:p>
          <a:p>
            <a:pPr lvl="0"/>
            <a:endParaRPr lang="en-US" sz="1800" dirty="0" smtClean="0"/>
          </a:p>
          <a:p>
            <a:pPr lvl="0"/>
            <a:endParaRPr lang="en-US" sz="1800" dirty="0" smtClean="0"/>
          </a:p>
          <a:p>
            <a:pPr lvl="0"/>
            <a:r>
              <a:rPr lang="en-US" dirty="0" smtClean="0"/>
              <a:t>Replace an existing free-text search facility used by Clinical Web Service for cancer</a:t>
            </a:r>
          </a:p>
          <a:p>
            <a:pPr lvl="1"/>
            <a:r>
              <a:rPr lang="en-US" dirty="0" smtClean="0"/>
              <a:t>(Move search </a:t>
            </a:r>
            <a:r>
              <a:rPr lang="en-US" dirty="0"/>
              <a:t>to </a:t>
            </a:r>
            <a:r>
              <a:rPr lang="en-US" dirty="0" smtClean="0"/>
              <a:t>milliseconds)</a:t>
            </a:r>
            <a:endParaRPr lang="en-US" dirty="0"/>
          </a:p>
        </p:txBody>
      </p:sp>
    </p:spTree>
    <p:extLst>
      <p:ext uri="{BB962C8B-B14F-4D97-AF65-F5344CB8AC3E}">
        <p14:creationId xmlns:p14="http://schemas.microsoft.com/office/powerpoint/2010/main" val="33396752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Overall Architecture</a:t>
            </a:r>
            <a:endParaRPr lang="en-US" dirty="0"/>
          </a:p>
        </p:txBody>
      </p:sp>
      <p:pic>
        <p:nvPicPr>
          <p:cNvPr id="4" name="Picture 3"/>
          <p:cNvPicPr>
            <a:picLocks noChangeAspect="1"/>
          </p:cNvPicPr>
          <p:nvPr/>
        </p:nvPicPr>
        <p:blipFill>
          <a:blip r:embed="rId2"/>
          <a:stretch>
            <a:fillRect/>
          </a:stretch>
        </p:blipFill>
        <p:spPr>
          <a:xfrm>
            <a:off x="920270" y="1098624"/>
            <a:ext cx="7425400" cy="5169973"/>
          </a:xfrm>
          <a:prstGeom prst="rect">
            <a:avLst/>
          </a:prstGeom>
        </p:spPr>
      </p:pic>
    </p:spTree>
    <p:extLst>
      <p:ext uri="{BB962C8B-B14F-4D97-AF65-F5344CB8AC3E}">
        <p14:creationId xmlns:p14="http://schemas.microsoft.com/office/powerpoint/2010/main" val="27890376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444241" y="0"/>
            <a:ext cx="8229600" cy="9905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High velocity</a:t>
            </a:r>
          </a:p>
        </p:txBody>
      </p:sp>
      <p:sp>
        <p:nvSpPr>
          <p:cNvPr id="179" name="Shape 179"/>
          <p:cNvSpPr txBox="1">
            <a:spLocks noGrp="1"/>
          </p:cNvSpPr>
          <p:nvPr>
            <p:ph type="body" idx="1"/>
          </p:nvPr>
        </p:nvSpPr>
        <p:spPr>
          <a:xfrm>
            <a:off x="457200" y="1371600"/>
            <a:ext cx="8229600" cy="48767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accent1"/>
              </a:buClr>
              <a:buSzPct val="100000"/>
              <a:buFont typeface="Arial"/>
              <a:buChar char="•"/>
            </a:pPr>
            <a:r>
              <a:rPr lang="en-GB" sz="2800" b="0" i="0" u="none" strike="noStrike" cap="none">
                <a:solidFill>
                  <a:srgbClr val="233D58"/>
                </a:solidFill>
                <a:latin typeface="Candara"/>
                <a:ea typeface="Candara"/>
                <a:cs typeface="Candara"/>
                <a:sym typeface="Candara"/>
              </a:rPr>
              <a:t>from persistent data to be queried on demand</a:t>
            </a:r>
          </a:p>
          <a:p>
            <a:pPr marL="228600" marR="0" lvl="0" indent="-228600" algn="l" rtl="0">
              <a:lnSpc>
                <a:spcPct val="90000"/>
              </a:lnSpc>
              <a:spcBef>
                <a:spcPts val="1000"/>
              </a:spcBef>
              <a:buClr>
                <a:schemeClr val="accent1"/>
              </a:buClr>
              <a:buSzPct val="100000"/>
              <a:buFont typeface="Arial"/>
              <a:buChar char="•"/>
            </a:pPr>
            <a:r>
              <a:rPr lang="en-GB" sz="2800" b="0" i="0" u="none" strike="noStrike" cap="none">
                <a:solidFill>
                  <a:srgbClr val="233D58"/>
                </a:solidFill>
                <a:latin typeface="Candara"/>
                <a:ea typeface="Candara"/>
                <a:cs typeface="Candara"/>
                <a:sym typeface="Candara"/>
              </a:rPr>
              <a:t>to transient data to be consumed on the fly </a:t>
            </a:r>
          </a:p>
        </p:txBody>
      </p:sp>
      <p:sp>
        <p:nvSpPr>
          <p:cNvPr id="180" name="Shape 180"/>
          <p:cNvSpPr txBox="1">
            <a:spLocks noGrp="1"/>
          </p:cNvSpPr>
          <p:nvPr>
            <p:ph type="sldNum" idx="4294967295"/>
          </p:nvPr>
        </p:nvSpPr>
        <p:spPr>
          <a:xfrm>
            <a:off x="6553200" y="6356350"/>
            <a:ext cx="2407787"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200">
                <a:solidFill>
                  <a:srgbClr val="888888"/>
                </a:solidFill>
                <a:latin typeface="Cambria"/>
                <a:ea typeface="Cambria"/>
                <a:cs typeface="Cambria"/>
                <a:sym typeface="Cambria"/>
              </a:rPr>
              <a:t>6</a:t>
            </a:fld>
            <a:endParaRPr lang="en-GB" sz="1200">
              <a:solidFill>
                <a:srgbClr val="888888"/>
              </a:solidFill>
              <a:latin typeface="Cambria"/>
              <a:ea typeface="Cambria"/>
              <a:cs typeface="Cambria"/>
              <a:sym typeface="Cambria"/>
            </a:endParaRPr>
          </a:p>
        </p:txBody>
      </p:sp>
      <p:grpSp>
        <p:nvGrpSpPr>
          <p:cNvPr id="181" name="Shape 181"/>
          <p:cNvGrpSpPr/>
          <p:nvPr/>
        </p:nvGrpSpPr>
        <p:grpSpPr>
          <a:xfrm>
            <a:off x="4150948" y="6142970"/>
            <a:ext cx="3856036" cy="203199"/>
            <a:chOff x="4689512" y="4269926"/>
            <a:chExt cx="3856036" cy="202816"/>
          </a:xfrm>
        </p:grpSpPr>
        <p:sp>
          <p:nvSpPr>
            <p:cNvPr id="182" name="Shape 182"/>
            <p:cNvSpPr/>
            <p:nvPr/>
          </p:nvSpPr>
          <p:spPr>
            <a:xfrm>
              <a:off x="4689512" y="4269926"/>
              <a:ext cx="81180" cy="81126"/>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83" name="Shape 183"/>
            <p:cNvSpPr/>
            <p:nvPr/>
          </p:nvSpPr>
          <p:spPr>
            <a:xfrm>
              <a:off x="4689512" y="4391616"/>
              <a:ext cx="81180" cy="81126"/>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84" name="Shape 184"/>
            <p:cNvSpPr/>
            <p:nvPr/>
          </p:nvSpPr>
          <p:spPr>
            <a:xfrm>
              <a:off x="4811282" y="4269926"/>
              <a:ext cx="81180" cy="81126"/>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85" name="Shape 185"/>
            <p:cNvSpPr/>
            <p:nvPr/>
          </p:nvSpPr>
          <p:spPr>
            <a:xfrm>
              <a:off x="4811282" y="4391616"/>
              <a:ext cx="81180" cy="81126"/>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86" name="Shape 186"/>
            <p:cNvSpPr/>
            <p:nvPr/>
          </p:nvSpPr>
          <p:spPr>
            <a:xfrm>
              <a:off x="4933051" y="4391616"/>
              <a:ext cx="81180" cy="81126"/>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87" name="Shape 187"/>
            <p:cNvSpPr/>
            <p:nvPr/>
          </p:nvSpPr>
          <p:spPr>
            <a:xfrm>
              <a:off x="4933051" y="4269926"/>
              <a:ext cx="81180" cy="81126"/>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88" name="Shape 188"/>
            <p:cNvSpPr/>
            <p:nvPr/>
          </p:nvSpPr>
          <p:spPr>
            <a:xfrm>
              <a:off x="5054821" y="4269926"/>
              <a:ext cx="81180" cy="81126"/>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89" name="Shape 189"/>
            <p:cNvSpPr/>
            <p:nvPr/>
          </p:nvSpPr>
          <p:spPr>
            <a:xfrm>
              <a:off x="5054821" y="4391616"/>
              <a:ext cx="81180" cy="81126"/>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0" name="Shape 190"/>
            <p:cNvSpPr/>
            <p:nvPr/>
          </p:nvSpPr>
          <p:spPr>
            <a:xfrm>
              <a:off x="5176589" y="4269926"/>
              <a:ext cx="81180" cy="81126"/>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1" name="Shape 191"/>
            <p:cNvSpPr/>
            <p:nvPr/>
          </p:nvSpPr>
          <p:spPr>
            <a:xfrm>
              <a:off x="5176589" y="4391616"/>
              <a:ext cx="81180" cy="81126"/>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2" name="Shape 192"/>
            <p:cNvSpPr/>
            <p:nvPr/>
          </p:nvSpPr>
          <p:spPr>
            <a:xfrm>
              <a:off x="5541898" y="4391616"/>
              <a:ext cx="81180" cy="81126"/>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3" name="Shape 193"/>
            <p:cNvSpPr/>
            <p:nvPr/>
          </p:nvSpPr>
          <p:spPr>
            <a:xfrm>
              <a:off x="5663669" y="4269926"/>
              <a:ext cx="81180" cy="81126"/>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4" name="Shape 194"/>
            <p:cNvSpPr/>
            <p:nvPr/>
          </p:nvSpPr>
          <p:spPr>
            <a:xfrm>
              <a:off x="5298360" y="4269926"/>
              <a:ext cx="81180" cy="81126"/>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5" name="Shape 195"/>
            <p:cNvSpPr/>
            <p:nvPr/>
          </p:nvSpPr>
          <p:spPr>
            <a:xfrm>
              <a:off x="5663669" y="4391616"/>
              <a:ext cx="81180" cy="81126"/>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6" name="Shape 196"/>
            <p:cNvSpPr/>
            <p:nvPr/>
          </p:nvSpPr>
          <p:spPr>
            <a:xfrm>
              <a:off x="5298360" y="4391616"/>
              <a:ext cx="81180" cy="81126"/>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7" name="Shape 197"/>
            <p:cNvSpPr/>
            <p:nvPr/>
          </p:nvSpPr>
          <p:spPr>
            <a:xfrm>
              <a:off x="5420130" y="426992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8" name="Shape 198"/>
            <p:cNvSpPr/>
            <p:nvPr/>
          </p:nvSpPr>
          <p:spPr>
            <a:xfrm>
              <a:off x="5541898" y="4269926"/>
              <a:ext cx="81180" cy="81126"/>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199" name="Shape 199"/>
            <p:cNvSpPr/>
            <p:nvPr/>
          </p:nvSpPr>
          <p:spPr>
            <a:xfrm>
              <a:off x="5420130" y="4391616"/>
              <a:ext cx="81180" cy="81126"/>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0" name="Shape 200"/>
            <p:cNvSpPr/>
            <p:nvPr/>
          </p:nvSpPr>
          <p:spPr>
            <a:xfrm>
              <a:off x="5785437" y="4391616"/>
              <a:ext cx="81180" cy="81126"/>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1" name="Shape 201"/>
            <p:cNvSpPr/>
            <p:nvPr/>
          </p:nvSpPr>
          <p:spPr>
            <a:xfrm>
              <a:off x="5785437" y="4269926"/>
              <a:ext cx="81180" cy="81126"/>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2" name="Shape 202"/>
            <p:cNvSpPr/>
            <p:nvPr/>
          </p:nvSpPr>
          <p:spPr>
            <a:xfrm>
              <a:off x="6028978" y="426992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3" name="Shape 203"/>
            <p:cNvSpPr/>
            <p:nvPr/>
          </p:nvSpPr>
          <p:spPr>
            <a:xfrm>
              <a:off x="6028978" y="439161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4" name="Shape 204"/>
            <p:cNvSpPr/>
            <p:nvPr/>
          </p:nvSpPr>
          <p:spPr>
            <a:xfrm>
              <a:off x="5907207" y="426992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5" name="Shape 205"/>
            <p:cNvSpPr/>
            <p:nvPr/>
          </p:nvSpPr>
          <p:spPr>
            <a:xfrm>
              <a:off x="5907207" y="439161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6" name="Shape 206"/>
            <p:cNvSpPr/>
            <p:nvPr/>
          </p:nvSpPr>
          <p:spPr>
            <a:xfrm>
              <a:off x="6272517" y="4269926"/>
              <a:ext cx="81180" cy="81126"/>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7" name="Shape 207"/>
            <p:cNvSpPr/>
            <p:nvPr/>
          </p:nvSpPr>
          <p:spPr>
            <a:xfrm>
              <a:off x="6272517" y="4391616"/>
              <a:ext cx="81180" cy="81126"/>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8" name="Shape 208"/>
            <p:cNvSpPr/>
            <p:nvPr/>
          </p:nvSpPr>
          <p:spPr>
            <a:xfrm>
              <a:off x="6516055" y="4269926"/>
              <a:ext cx="81180" cy="81126"/>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09" name="Shape 209"/>
            <p:cNvSpPr/>
            <p:nvPr/>
          </p:nvSpPr>
          <p:spPr>
            <a:xfrm>
              <a:off x="6516055" y="4391616"/>
              <a:ext cx="81180" cy="81126"/>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0" name="Shape 210"/>
            <p:cNvSpPr/>
            <p:nvPr/>
          </p:nvSpPr>
          <p:spPr>
            <a:xfrm rot="10800000" flipH="1">
              <a:off x="6759595" y="4391615"/>
              <a:ext cx="81180" cy="81126"/>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1" name="Shape 211"/>
            <p:cNvSpPr/>
            <p:nvPr/>
          </p:nvSpPr>
          <p:spPr>
            <a:xfrm>
              <a:off x="6759595" y="4269926"/>
              <a:ext cx="81180" cy="81126"/>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2" name="Shape 212"/>
            <p:cNvSpPr/>
            <p:nvPr/>
          </p:nvSpPr>
          <p:spPr>
            <a:xfrm rot="10800000" flipH="1">
              <a:off x="7003134" y="4269926"/>
              <a:ext cx="81180" cy="81126"/>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3" name="Shape 213"/>
            <p:cNvSpPr/>
            <p:nvPr/>
          </p:nvSpPr>
          <p:spPr>
            <a:xfrm>
              <a:off x="7003134" y="4391616"/>
              <a:ext cx="81180" cy="81126"/>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4" name="Shape 214"/>
            <p:cNvSpPr/>
            <p:nvPr/>
          </p:nvSpPr>
          <p:spPr>
            <a:xfrm>
              <a:off x="6881364" y="4269926"/>
              <a:ext cx="81180" cy="81126"/>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5" name="Shape 215"/>
            <p:cNvSpPr/>
            <p:nvPr/>
          </p:nvSpPr>
          <p:spPr>
            <a:xfrm rot="10800000" flipH="1">
              <a:off x="6881364" y="4391615"/>
              <a:ext cx="81180" cy="81126"/>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6" name="Shape 216"/>
            <p:cNvSpPr/>
            <p:nvPr/>
          </p:nvSpPr>
          <p:spPr>
            <a:xfrm rot="10800000" flipH="1">
              <a:off x="6150746" y="4269926"/>
              <a:ext cx="81180" cy="81126"/>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7" name="Shape 217"/>
            <p:cNvSpPr/>
            <p:nvPr/>
          </p:nvSpPr>
          <p:spPr>
            <a:xfrm>
              <a:off x="6150746" y="4391616"/>
              <a:ext cx="81180" cy="81126"/>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8" name="Shape 218"/>
            <p:cNvSpPr/>
            <p:nvPr/>
          </p:nvSpPr>
          <p:spPr>
            <a:xfrm rot="10800000" flipH="1">
              <a:off x="6394285" y="4391615"/>
              <a:ext cx="81180" cy="81126"/>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19" name="Shape 219"/>
            <p:cNvSpPr/>
            <p:nvPr/>
          </p:nvSpPr>
          <p:spPr>
            <a:xfrm>
              <a:off x="6394285" y="4269926"/>
              <a:ext cx="81180" cy="81126"/>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0" name="Shape 220"/>
            <p:cNvSpPr/>
            <p:nvPr/>
          </p:nvSpPr>
          <p:spPr>
            <a:xfrm>
              <a:off x="6637825" y="4269926"/>
              <a:ext cx="81180" cy="81126"/>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1" name="Shape 221"/>
            <p:cNvSpPr/>
            <p:nvPr/>
          </p:nvSpPr>
          <p:spPr>
            <a:xfrm>
              <a:off x="6637825" y="4391616"/>
              <a:ext cx="81180" cy="81126"/>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2" name="Shape 222"/>
            <p:cNvSpPr/>
            <p:nvPr/>
          </p:nvSpPr>
          <p:spPr>
            <a:xfrm>
              <a:off x="7368442" y="4391616"/>
              <a:ext cx="81180" cy="81126"/>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3" name="Shape 223"/>
            <p:cNvSpPr/>
            <p:nvPr/>
          </p:nvSpPr>
          <p:spPr>
            <a:xfrm>
              <a:off x="7490213" y="4269926"/>
              <a:ext cx="81180" cy="81126"/>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4" name="Shape 224"/>
            <p:cNvSpPr/>
            <p:nvPr/>
          </p:nvSpPr>
          <p:spPr>
            <a:xfrm>
              <a:off x="7124903" y="4269926"/>
              <a:ext cx="81180" cy="81126"/>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5" name="Shape 225"/>
            <p:cNvSpPr/>
            <p:nvPr/>
          </p:nvSpPr>
          <p:spPr>
            <a:xfrm>
              <a:off x="7490213" y="4391616"/>
              <a:ext cx="81180" cy="81126"/>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6" name="Shape 226"/>
            <p:cNvSpPr/>
            <p:nvPr/>
          </p:nvSpPr>
          <p:spPr>
            <a:xfrm>
              <a:off x="7124903" y="4391616"/>
              <a:ext cx="81180" cy="81126"/>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7" name="Shape 227"/>
            <p:cNvSpPr/>
            <p:nvPr/>
          </p:nvSpPr>
          <p:spPr>
            <a:xfrm>
              <a:off x="7246672" y="426992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8" name="Shape 228"/>
            <p:cNvSpPr/>
            <p:nvPr/>
          </p:nvSpPr>
          <p:spPr>
            <a:xfrm>
              <a:off x="7368442" y="4269926"/>
              <a:ext cx="81180" cy="81126"/>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29" name="Shape 229"/>
            <p:cNvSpPr/>
            <p:nvPr/>
          </p:nvSpPr>
          <p:spPr>
            <a:xfrm>
              <a:off x="7246672" y="4391616"/>
              <a:ext cx="81180" cy="81126"/>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0" name="Shape 230"/>
            <p:cNvSpPr/>
            <p:nvPr/>
          </p:nvSpPr>
          <p:spPr>
            <a:xfrm>
              <a:off x="7611982" y="4391616"/>
              <a:ext cx="81180" cy="81126"/>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1" name="Shape 231"/>
            <p:cNvSpPr/>
            <p:nvPr/>
          </p:nvSpPr>
          <p:spPr>
            <a:xfrm>
              <a:off x="7611982" y="4269926"/>
              <a:ext cx="81180" cy="81126"/>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2" name="Shape 232"/>
            <p:cNvSpPr/>
            <p:nvPr/>
          </p:nvSpPr>
          <p:spPr>
            <a:xfrm>
              <a:off x="7855521" y="426992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3" name="Shape 233"/>
            <p:cNvSpPr/>
            <p:nvPr/>
          </p:nvSpPr>
          <p:spPr>
            <a:xfrm>
              <a:off x="7855521" y="439161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4" name="Shape 234"/>
            <p:cNvSpPr/>
            <p:nvPr/>
          </p:nvSpPr>
          <p:spPr>
            <a:xfrm>
              <a:off x="7733752" y="426992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5" name="Shape 235"/>
            <p:cNvSpPr/>
            <p:nvPr/>
          </p:nvSpPr>
          <p:spPr>
            <a:xfrm>
              <a:off x="7733752" y="4391616"/>
              <a:ext cx="81180" cy="81126"/>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6" name="Shape 236"/>
            <p:cNvSpPr/>
            <p:nvPr/>
          </p:nvSpPr>
          <p:spPr>
            <a:xfrm rot="10800000" flipH="1">
              <a:off x="7977290" y="4269926"/>
              <a:ext cx="81180" cy="81126"/>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7" name="Shape 237"/>
            <p:cNvSpPr/>
            <p:nvPr/>
          </p:nvSpPr>
          <p:spPr>
            <a:xfrm>
              <a:off x="7977290" y="4391616"/>
              <a:ext cx="81180" cy="81126"/>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8" name="Shape 238"/>
            <p:cNvSpPr/>
            <p:nvPr/>
          </p:nvSpPr>
          <p:spPr>
            <a:xfrm rot="10800000" flipH="1">
              <a:off x="8220829" y="4391615"/>
              <a:ext cx="81180" cy="81126"/>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39" name="Shape 239"/>
            <p:cNvSpPr/>
            <p:nvPr/>
          </p:nvSpPr>
          <p:spPr>
            <a:xfrm>
              <a:off x="8220829" y="4269926"/>
              <a:ext cx="81180" cy="81126"/>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40" name="Shape 240"/>
            <p:cNvSpPr/>
            <p:nvPr/>
          </p:nvSpPr>
          <p:spPr>
            <a:xfrm>
              <a:off x="8099060" y="4269926"/>
              <a:ext cx="81180" cy="81126"/>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41" name="Shape 241"/>
            <p:cNvSpPr/>
            <p:nvPr/>
          </p:nvSpPr>
          <p:spPr>
            <a:xfrm>
              <a:off x="8099060" y="4391616"/>
              <a:ext cx="81180" cy="81126"/>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42" name="Shape 242"/>
            <p:cNvSpPr/>
            <p:nvPr/>
          </p:nvSpPr>
          <p:spPr>
            <a:xfrm>
              <a:off x="8342600" y="4269926"/>
              <a:ext cx="81180" cy="81126"/>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43" name="Shape 243"/>
            <p:cNvSpPr/>
            <p:nvPr/>
          </p:nvSpPr>
          <p:spPr>
            <a:xfrm>
              <a:off x="8342600" y="4391616"/>
              <a:ext cx="81180" cy="81126"/>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44" name="Shape 244"/>
            <p:cNvSpPr/>
            <p:nvPr/>
          </p:nvSpPr>
          <p:spPr>
            <a:xfrm>
              <a:off x="8464368" y="4269926"/>
              <a:ext cx="81180" cy="81126"/>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sp>
          <p:nvSpPr>
            <p:cNvPr id="245" name="Shape 245"/>
            <p:cNvSpPr/>
            <p:nvPr/>
          </p:nvSpPr>
          <p:spPr>
            <a:xfrm>
              <a:off x="8464368" y="4391616"/>
              <a:ext cx="81180" cy="81126"/>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buClr>
                  <a:schemeClr val="dk1"/>
                </a:buClr>
                <a:buFont typeface="Cambria"/>
                <a:buNone/>
              </a:pPr>
              <a:endParaRPr sz="1800">
                <a:solidFill>
                  <a:srgbClr val="000000"/>
                </a:solidFill>
                <a:latin typeface="Cambria"/>
                <a:ea typeface="Cambria"/>
                <a:cs typeface="Cambria"/>
                <a:sym typeface="Cambria"/>
              </a:endParaRPr>
            </a:p>
          </p:txBody>
        </p:sp>
      </p:grpSp>
      <p:sp>
        <p:nvSpPr>
          <p:cNvPr id="246" name="Shape 246"/>
          <p:cNvSpPr/>
          <p:nvPr/>
        </p:nvSpPr>
        <p:spPr>
          <a:xfrm>
            <a:off x="1425209" y="6001407"/>
            <a:ext cx="3073399" cy="418701"/>
          </a:xfrm>
          <a:prstGeom prst="rect">
            <a:avLst/>
          </a:prstGeom>
          <a:solidFill>
            <a:srgbClr val="F2F2F2"/>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grpSp>
        <p:nvGrpSpPr>
          <p:cNvPr id="247" name="Shape 247"/>
          <p:cNvGrpSpPr/>
          <p:nvPr/>
        </p:nvGrpSpPr>
        <p:grpSpPr>
          <a:xfrm>
            <a:off x="1272810" y="3006070"/>
            <a:ext cx="3856038" cy="1176337"/>
            <a:chOff x="576" y="1007"/>
            <a:chExt cx="4560" cy="1392"/>
          </a:xfrm>
        </p:grpSpPr>
        <p:grpSp>
          <p:nvGrpSpPr>
            <p:cNvPr id="248" name="Shape 248"/>
            <p:cNvGrpSpPr/>
            <p:nvPr/>
          </p:nvGrpSpPr>
          <p:grpSpPr>
            <a:xfrm>
              <a:off x="576" y="1007"/>
              <a:ext cx="95" cy="1392"/>
              <a:chOff x="576" y="1007"/>
              <a:chExt cx="95" cy="1392"/>
            </a:xfrm>
          </p:grpSpPr>
          <p:sp>
            <p:nvSpPr>
              <p:cNvPr id="249" name="Shape 249"/>
              <p:cNvSpPr/>
              <p:nvPr/>
            </p:nvSpPr>
            <p:spPr>
              <a:xfrm>
                <a:off x="576" y="1007"/>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50" name="Shape 250"/>
              <p:cNvSpPr/>
              <p:nvPr/>
            </p:nvSpPr>
            <p:spPr>
              <a:xfrm>
                <a:off x="576" y="1296"/>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51" name="Shape 251"/>
              <p:cNvSpPr/>
              <p:nvPr/>
            </p:nvSpPr>
            <p:spPr>
              <a:xfrm>
                <a:off x="576" y="1584"/>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52" name="Shape 252"/>
              <p:cNvSpPr/>
              <p:nvPr/>
            </p:nvSpPr>
            <p:spPr>
              <a:xfrm>
                <a:off x="576" y="1728"/>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53" name="Shape 253"/>
              <p:cNvSpPr/>
              <p:nvPr/>
            </p:nvSpPr>
            <p:spPr>
              <a:xfrm>
                <a:off x="576" y="1871"/>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54" name="Shape 254"/>
              <p:cNvSpPr/>
              <p:nvPr/>
            </p:nvSpPr>
            <p:spPr>
              <a:xfrm>
                <a:off x="576" y="2015"/>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55" name="Shape 255"/>
              <p:cNvSpPr/>
              <p:nvPr/>
            </p:nvSpPr>
            <p:spPr>
              <a:xfrm>
                <a:off x="576" y="1439"/>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56" name="Shape 256"/>
              <p:cNvSpPr/>
              <p:nvPr/>
            </p:nvSpPr>
            <p:spPr>
              <a:xfrm>
                <a:off x="576" y="230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57" name="Shape 257"/>
              <p:cNvSpPr/>
              <p:nvPr/>
            </p:nvSpPr>
            <p:spPr>
              <a:xfrm>
                <a:off x="576" y="1152"/>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58" name="Shape 258"/>
              <p:cNvSpPr/>
              <p:nvPr/>
            </p:nvSpPr>
            <p:spPr>
              <a:xfrm>
                <a:off x="576" y="2160"/>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grpSp>
        <p:grpSp>
          <p:nvGrpSpPr>
            <p:cNvPr id="259" name="Shape 259"/>
            <p:cNvGrpSpPr/>
            <p:nvPr/>
          </p:nvGrpSpPr>
          <p:grpSpPr>
            <a:xfrm>
              <a:off x="719" y="1007"/>
              <a:ext cx="95" cy="1392"/>
              <a:chOff x="719" y="1007"/>
              <a:chExt cx="95" cy="1392"/>
            </a:xfrm>
          </p:grpSpPr>
          <p:sp>
            <p:nvSpPr>
              <p:cNvPr id="260" name="Shape 260"/>
              <p:cNvSpPr/>
              <p:nvPr/>
            </p:nvSpPr>
            <p:spPr>
              <a:xfrm>
                <a:off x="719" y="1007"/>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61" name="Shape 261"/>
              <p:cNvSpPr/>
              <p:nvPr/>
            </p:nvSpPr>
            <p:spPr>
              <a:xfrm>
                <a:off x="719" y="1296"/>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62" name="Shape 262"/>
              <p:cNvSpPr/>
              <p:nvPr/>
            </p:nvSpPr>
            <p:spPr>
              <a:xfrm>
                <a:off x="719" y="158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63" name="Shape 263"/>
              <p:cNvSpPr/>
              <p:nvPr/>
            </p:nvSpPr>
            <p:spPr>
              <a:xfrm>
                <a:off x="719" y="1728"/>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64" name="Shape 264"/>
              <p:cNvSpPr/>
              <p:nvPr/>
            </p:nvSpPr>
            <p:spPr>
              <a:xfrm>
                <a:off x="719" y="2015"/>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65" name="Shape 265"/>
              <p:cNvSpPr/>
              <p:nvPr/>
            </p:nvSpPr>
            <p:spPr>
              <a:xfrm>
                <a:off x="719" y="2160"/>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66" name="Shape 266"/>
              <p:cNvSpPr/>
              <p:nvPr/>
            </p:nvSpPr>
            <p:spPr>
              <a:xfrm>
                <a:off x="719" y="230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67" name="Shape 267"/>
              <p:cNvSpPr/>
              <p:nvPr/>
            </p:nvSpPr>
            <p:spPr>
              <a:xfrm>
                <a:off x="719" y="1152"/>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68" name="Shape 268"/>
              <p:cNvSpPr/>
              <p:nvPr/>
            </p:nvSpPr>
            <p:spPr>
              <a:xfrm>
                <a:off x="719" y="1871"/>
                <a:ext cx="95" cy="95"/>
              </a:xfrm>
              <a:prstGeom prst="rect">
                <a:avLst/>
              </a:prstGeom>
              <a:solidFill>
                <a:srgbClr val="CC99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69" name="Shape 269"/>
              <p:cNvSpPr/>
              <p:nvPr/>
            </p:nvSpPr>
            <p:spPr>
              <a:xfrm>
                <a:off x="719" y="1439"/>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grpSp>
        <p:grpSp>
          <p:nvGrpSpPr>
            <p:cNvPr id="270" name="Shape 270"/>
            <p:cNvGrpSpPr/>
            <p:nvPr/>
          </p:nvGrpSpPr>
          <p:grpSpPr>
            <a:xfrm>
              <a:off x="864" y="1007"/>
              <a:ext cx="95" cy="1392"/>
              <a:chOff x="864" y="1007"/>
              <a:chExt cx="95" cy="1392"/>
            </a:xfrm>
          </p:grpSpPr>
          <p:sp>
            <p:nvSpPr>
              <p:cNvPr id="271" name="Shape 271"/>
              <p:cNvSpPr/>
              <p:nvPr/>
            </p:nvSpPr>
            <p:spPr>
              <a:xfrm>
                <a:off x="864" y="2015"/>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72" name="Shape 272"/>
              <p:cNvSpPr/>
              <p:nvPr/>
            </p:nvSpPr>
            <p:spPr>
              <a:xfrm>
                <a:off x="864" y="2160"/>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73" name="Shape 273"/>
              <p:cNvSpPr/>
              <p:nvPr/>
            </p:nvSpPr>
            <p:spPr>
              <a:xfrm>
                <a:off x="864" y="1152"/>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74" name="Shape 274"/>
              <p:cNvSpPr/>
              <p:nvPr/>
            </p:nvSpPr>
            <p:spPr>
              <a:xfrm>
                <a:off x="864" y="1728"/>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75" name="Shape 275"/>
              <p:cNvSpPr/>
              <p:nvPr/>
            </p:nvSpPr>
            <p:spPr>
              <a:xfrm>
                <a:off x="864" y="1439"/>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76" name="Shape 276"/>
              <p:cNvSpPr/>
              <p:nvPr/>
            </p:nvSpPr>
            <p:spPr>
              <a:xfrm>
                <a:off x="864" y="1584"/>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77" name="Shape 277"/>
              <p:cNvSpPr/>
              <p:nvPr/>
            </p:nvSpPr>
            <p:spPr>
              <a:xfrm>
                <a:off x="864" y="1296"/>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78" name="Shape 278"/>
              <p:cNvSpPr/>
              <p:nvPr/>
            </p:nvSpPr>
            <p:spPr>
              <a:xfrm>
                <a:off x="864" y="2304"/>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79" name="Shape 279"/>
              <p:cNvSpPr/>
              <p:nvPr/>
            </p:nvSpPr>
            <p:spPr>
              <a:xfrm>
                <a:off x="864" y="1871"/>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80" name="Shape 280"/>
              <p:cNvSpPr/>
              <p:nvPr/>
            </p:nvSpPr>
            <p:spPr>
              <a:xfrm>
                <a:off x="864" y="1007"/>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grpSp>
        <p:grpSp>
          <p:nvGrpSpPr>
            <p:cNvPr id="281" name="Shape 281"/>
            <p:cNvGrpSpPr/>
            <p:nvPr/>
          </p:nvGrpSpPr>
          <p:grpSpPr>
            <a:xfrm>
              <a:off x="1007" y="1007"/>
              <a:ext cx="95" cy="1392"/>
              <a:chOff x="1007" y="1007"/>
              <a:chExt cx="95" cy="1392"/>
            </a:xfrm>
          </p:grpSpPr>
          <p:sp>
            <p:nvSpPr>
              <p:cNvPr id="282" name="Shape 282"/>
              <p:cNvSpPr/>
              <p:nvPr/>
            </p:nvSpPr>
            <p:spPr>
              <a:xfrm>
                <a:off x="1007" y="1007"/>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83" name="Shape 283"/>
              <p:cNvSpPr/>
              <p:nvPr/>
            </p:nvSpPr>
            <p:spPr>
              <a:xfrm>
                <a:off x="1007" y="1152"/>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84" name="Shape 284"/>
              <p:cNvSpPr/>
              <p:nvPr/>
            </p:nvSpPr>
            <p:spPr>
              <a:xfrm>
                <a:off x="1007" y="1296"/>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85" name="Shape 285"/>
              <p:cNvSpPr/>
              <p:nvPr/>
            </p:nvSpPr>
            <p:spPr>
              <a:xfrm>
                <a:off x="1007" y="1439"/>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86" name="Shape 286"/>
              <p:cNvSpPr/>
              <p:nvPr/>
            </p:nvSpPr>
            <p:spPr>
              <a:xfrm>
                <a:off x="1007" y="1584"/>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87" name="Shape 287"/>
              <p:cNvSpPr/>
              <p:nvPr/>
            </p:nvSpPr>
            <p:spPr>
              <a:xfrm>
                <a:off x="1007" y="1728"/>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88" name="Shape 288"/>
              <p:cNvSpPr/>
              <p:nvPr/>
            </p:nvSpPr>
            <p:spPr>
              <a:xfrm>
                <a:off x="1007" y="1871"/>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89" name="Shape 289"/>
              <p:cNvSpPr/>
              <p:nvPr/>
            </p:nvSpPr>
            <p:spPr>
              <a:xfrm>
                <a:off x="1007" y="2015"/>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90" name="Shape 290"/>
              <p:cNvSpPr/>
              <p:nvPr/>
            </p:nvSpPr>
            <p:spPr>
              <a:xfrm>
                <a:off x="1007" y="2160"/>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91" name="Shape 291"/>
              <p:cNvSpPr/>
              <p:nvPr/>
            </p:nvSpPr>
            <p:spPr>
              <a:xfrm>
                <a:off x="1007" y="2304"/>
                <a:ext cx="95" cy="95"/>
              </a:xfrm>
              <a:prstGeom prst="rect">
                <a:avLst/>
              </a:prstGeom>
              <a:solidFill>
                <a:schemeClr val="dk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grpSp>
        <p:grpSp>
          <p:nvGrpSpPr>
            <p:cNvPr id="292" name="Shape 292"/>
            <p:cNvGrpSpPr/>
            <p:nvPr/>
          </p:nvGrpSpPr>
          <p:grpSpPr>
            <a:xfrm>
              <a:off x="1152" y="1007"/>
              <a:ext cx="95" cy="1392"/>
              <a:chOff x="1152" y="1007"/>
              <a:chExt cx="95" cy="1392"/>
            </a:xfrm>
          </p:grpSpPr>
          <p:sp>
            <p:nvSpPr>
              <p:cNvPr id="293" name="Shape 293"/>
              <p:cNvSpPr/>
              <p:nvPr/>
            </p:nvSpPr>
            <p:spPr>
              <a:xfrm>
                <a:off x="1152" y="1584"/>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94" name="Shape 294"/>
              <p:cNvSpPr/>
              <p:nvPr/>
            </p:nvSpPr>
            <p:spPr>
              <a:xfrm>
                <a:off x="1152" y="2015"/>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95" name="Shape 295"/>
              <p:cNvSpPr/>
              <p:nvPr/>
            </p:nvSpPr>
            <p:spPr>
              <a:xfrm>
                <a:off x="1152" y="1007"/>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96" name="Shape 296"/>
              <p:cNvSpPr/>
              <p:nvPr/>
            </p:nvSpPr>
            <p:spPr>
              <a:xfrm>
                <a:off x="1152" y="2160"/>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97" name="Shape 297"/>
              <p:cNvSpPr/>
              <p:nvPr/>
            </p:nvSpPr>
            <p:spPr>
              <a:xfrm>
                <a:off x="1152" y="1152"/>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98" name="Shape 298"/>
              <p:cNvSpPr/>
              <p:nvPr/>
            </p:nvSpPr>
            <p:spPr>
              <a:xfrm>
                <a:off x="1152" y="1728"/>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299" name="Shape 299"/>
              <p:cNvSpPr/>
              <p:nvPr/>
            </p:nvSpPr>
            <p:spPr>
              <a:xfrm>
                <a:off x="1152" y="1296"/>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00" name="Shape 300"/>
              <p:cNvSpPr/>
              <p:nvPr/>
            </p:nvSpPr>
            <p:spPr>
              <a:xfrm>
                <a:off x="1152" y="1871"/>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01" name="Shape 301"/>
              <p:cNvSpPr/>
              <p:nvPr/>
            </p:nvSpPr>
            <p:spPr>
              <a:xfrm>
                <a:off x="1152" y="2304"/>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02" name="Shape 302"/>
              <p:cNvSpPr/>
              <p:nvPr/>
            </p:nvSpPr>
            <p:spPr>
              <a:xfrm>
                <a:off x="1152" y="1439"/>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grpSp>
        <p:grpSp>
          <p:nvGrpSpPr>
            <p:cNvPr id="303" name="Shape 303"/>
            <p:cNvGrpSpPr/>
            <p:nvPr/>
          </p:nvGrpSpPr>
          <p:grpSpPr>
            <a:xfrm>
              <a:off x="1296" y="1007"/>
              <a:ext cx="3840" cy="1392"/>
              <a:chOff x="1296" y="1007"/>
              <a:chExt cx="3840" cy="1392"/>
            </a:xfrm>
          </p:grpSpPr>
          <p:sp>
            <p:nvSpPr>
              <p:cNvPr id="304" name="Shape 304"/>
              <p:cNvSpPr/>
              <p:nvPr/>
            </p:nvSpPr>
            <p:spPr>
              <a:xfrm>
                <a:off x="1728" y="2015"/>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05" name="Shape 305"/>
              <p:cNvSpPr/>
              <p:nvPr/>
            </p:nvSpPr>
            <p:spPr>
              <a:xfrm>
                <a:off x="1296" y="1439"/>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06" name="Shape 306"/>
              <p:cNvSpPr/>
              <p:nvPr/>
            </p:nvSpPr>
            <p:spPr>
              <a:xfrm>
                <a:off x="1584" y="1152"/>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07" name="Shape 307"/>
              <p:cNvSpPr/>
              <p:nvPr/>
            </p:nvSpPr>
            <p:spPr>
              <a:xfrm>
                <a:off x="1584" y="1296"/>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08" name="Shape 308"/>
              <p:cNvSpPr/>
              <p:nvPr/>
            </p:nvSpPr>
            <p:spPr>
              <a:xfrm>
                <a:off x="1871" y="2160"/>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09" name="Shape 309"/>
              <p:cNvSpPr/>
              <p:nvPr/>
            </p:nvSpPr>
            <p:spPr>
              <a:xfrm>
                <a:off x="1871" y="230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0" name="Shape 310"/>
              <p:cNvSpPr/>
              <p:nvPr/>
            </p:nvSpPr>
            <p:spPr>
              <a:xfrm>
                <a:off x="1728" y="1007"/>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1" name="Shape 311"/>
              <p:cNvSpPr/>
              <p:nvPr/>
            </p:nvSpPr>
            <p:spPr>
              <a:xfrm>
                <a:off x="1871" y="1439"/>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2" name="Shape 312"/>
              <p:cNvSpPr/>
              <p:nvPr/>
            </p:nvSpPr>
            <p:spPr>
              <a:xfrm>
                <a:off x="1439" y="1296"/>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3" name="Shape 313"/>
              <p:cNvSpPr/>
              <p:nvPr/>
            </p:nvSpPr>
            <p:spPr>
              <a:xfrm>
                <a:off x="1871" y="2015"/>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4" name="Shape 314"/>
              <p:cNvSpPr/>
              <p:nvPr/>
            </p:nvSpPr>
            <p:spPr>
              <a:xfrm>
                <a:off x="1296" y="158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5" name="Shape 315"/>
              <p:cNvSpPr/>
              <p:nvPr/>
            </p:nvSpPr>
            <p:spPr>
              <a:xfrm>
                <a:off x="1439" y="1439"/>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6" name="Shape 316"/>
              <p:cNvSpPr/>
              <p:nvPr/>
            </p:nvSpPr>
            <p:spPr>
              <a:xfrm>
                <a:off x="1296" y="2015"/>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7" name="Shape 317"/>
              <p:cNvSpPr/>
              <p:nvPr/>
            </p:nvSpPr>
            <p:spPr>
              <a:xfrm>
                <a:off x="1296" y="1007"/>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8" name="Shape 318"/>
              <p:cNvSpPr/>
              <p:nvPr/>
            </p:nvSpPr>
            <p:spPr>
              <a:xfrm>
                <a:off x="1728" y="1152"/>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19" name="Shape 319"/>
              <p:cNvSpPr/>
              <p:nvPr/>
            </p:nvSpPr>
            <p:spPr>
              <a:xfrm>
                <a:off x="1728" y="2160"/>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0" name="Shape 320"/>
              <p:cNvSpPr/>
              <p:nvPr/>
            </p:nvSpPr>
            <p:spPr>
              <a:xfrm>
                <a:off x="1584" y="1439"/>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1" name="Shape 321"/>
              <p:cNvSpPr/>
              <p:nvPr/>
            </p:nvSpPr>
            <p:spPr>
              <a:xfrm>
                <a:off x="1584" y="1584"/>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2" name="Shape 322"/>
              <p:cNvSpPr/>
              <p:nvPr/>
            </p:nvSpPr>
            <p:spPr>
              <a:xfrm>
                <a:off x="1584" y="1728"/>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3" name="Shape 323"/>
              <p:cNvSpPr/>
              <p:nvPr/>
            </p:nvSpPr>
            <p:spPr>
              <a:xfrm>
                <a:off x="1584" y="1871"/>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4" name="Shape 324"/>
              <p:cNvSpPr/>
              <p:nvPr/>
            </p:nvSpPr>
            <p:spPr>
              <a:xfrm>
                <a:off x="1871" y="1584"/>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5" name="Shape 325"/>
              <p:cNvSpPr/>
              <p:nvPr/>
            </p:nvSpPr>
            <p:spPr>
              <a:xfrm>
                <a:off x="1871" y="1728"/>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6" name="Shape 326"/>
              <p:cNvSpPr/>
              <p:nvPr/>
            </p:nvSpPr>
            <p:spPr>
              <a:xfrm>
                <a:off x="1296" y="1152"/>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7" name="Shape 327"/>
              <p:cNvSpPr/>
              <p:nvPr/>
            </p:nvSpPr>
            <p:spPr>
              <a:xfrm>
                <a:off x="1296" y="1871"/>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8" name="Shape 328"/>
              <p:cNvSpPr/>
              <p:nvPr/>
            </p:nvSpPr>
            <p:spPr>
              <a:xfrm>
                <a:off x="1296" y="1728"/>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29" name="Shape 329"/>
              <p:cNvSpPr/>
              <p:nvPr/>
            </p:nvSpPr>
            <p:spPr>
              <a:xfrm>
                <a:off x="1296" y="1296"/>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0" name="Shape 330"/>
              <p:cNvSpPr/>
              <p:nvPr/>
            </p:nvSpPr>
            <p:spPr>
              <a:xfrm>
                <a:off x="1296" y="2304"/>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1" name="Shape 331"/>
              <p:cNvSpPr/>
              <p:nvPr/>
            </p:nvSpPr>
            <p:spPr>
              <a:xfrm>
                <a:off x="1439" y="2015"/>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2" name="Shape 332"/>
              <p:cNvSpPr/>
              <p:nvPr/>
            </p:nvSpPr>
            <p:spPr>
              <a:xfrm>
                <a:off x="1439" y="1007"/>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3" name="Shape 333"/>
              <p:cNvSpPr/>
              <p:nvPr/>
            </p:nvSpPr>
            <p:spPr>
              <a:xfrm>
                <a:off x="1728" y="1584"/>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4" name="Shape 334"/>
              <p:cNvSpPr/>
              <p:nvPr/>
            </p:nvSpPr>
            <p:spPr>
              <a:xfrm>
                <a:off x="1728" y="1728"/>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5" name="Shape 335"/>
              <p:cNvSpPr/>
              <p:nvPr/>
            </p:nvSpPr>
            <p:spPr>
              <a:xfrm>
                <a:off x="1728" y="1871"/>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6" name="Shape 336"/>
              <p:cNvSpPr/>
              <p:nvPr/>
            </p:nvSpPr>
            <p:spPr>
              <a:xfrm>
                <a:off x="1728" y="2304"/>
                <a:ext cx="95" cy="95"/>
              </a:xfrm>
              <a:prstGeom prst="rect">
                <a:avLst/>
              </a:prstGeom>
              <a:solidFill>
                <a:srgbClr val="FF00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7" name="Shape 337"/>
              <p:cNvSpPr/>
              <p:nvPr/>
            </p:nvSpPr>
            <p:spPr>
              <a:xfrm>
                <a:off x="1439" y="2160"/>
                <a:ext cx="95" cy="95"/>
              </a:xfrm>
              <a:prstGeom prst="rect">
                <a:avLst/>
              </a:prstGeom>
              <a:solidFill>
                <a:srgbClr val="FF00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8" name="Shape 338"/>
              <p:cNvSpPr/>
              <p:nvPr/>
            </p:nvSpPr>
            <p:spPr>
              <a:xfrm>
                <a:off x="1728" y="1296"/>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39" name="Shape 339"/>
              <p:cNvSpPr/>
              <p:nvPr/>
            </p:nvSpPr>
            <p:spPr>
              <a:xfrm>
                <a:off x="1728" y="1439"/>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0" name="Shape 340"/>
              <p:cNvSpPr/>
              <p:nvPr/>
            </p:nvSpPr>
            <p:spPr>
              <a:xfrm>
                <a:off x="1584" y="2015"/>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1" name="Shape 341"/>
              <p:cNvSpPr/>
              <p:nvPr/>
            </p:nvSpPr>
            <p:spPr>
              <a:xfrm>
                <a:off x="1584" y="1007"/>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2" name="Shape 342"/>
              <p:cNvSpPr/>
              <p:nvPr/>
            </p:nvSpPr>
            <p:spPr>
              <a:xfrm>
                <a:off x="1584" y="2160"/>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3" name="Shape 343"/>
              <p:cNvSpPr/>
              <p:nvPr/>
            </p:nvSpPr>
            <p:spPr>
              <a:xfrm>
                <a:off x="1584" y="2304"/>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4" name="Shape 344"/>
              <p:cNvSpPr/>
              <p:nvPr/>
            </p:nvSpPr>
            <p:spPr>
              <a:xfrm>
                <a:off x="1296" y="2160"/>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5" name="Shape 345"/>
              <p:cNvSpPr/>
              <p:nvPr/>
            </p:nvSpPr>
            <p:spPr>
              <a:xfrm rot="10800000" flipH="1">
                <a:off x="1439" y="187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6" name="Shape 346"/>
              <p:cNvSpPr/>
              <p:nvPr/>
            </p:nvSpPr>
            <p:spPr>
              <a:xfrm rot="10800000" flipH="1">
                <a:off x="1439" y="1727"/>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7" name="Shape 347"/>
              <p:cNvSpPr/>
              <p:nvPr/>
            </p:nvSpPr>
            <p:spPr>
              <a:xfrm>
                <a:off x="1439" y="115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8" name="Shape 348"/>
              <p:cNvSpPr/>
              <p:nvPr/>
            </p:nvSpPr>
            <p:spPr>
              <a:xfrm>
                <a:off x="1439" y="2304"/>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49" name="Shape 349"/>
              <p:cNvSpPr/>
              <p:nvPr/>
            </p:nvSpPr>
            <p:spPr>
              <a:xfrm>
                <a:off x="1871" y="1152"/>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0" name="Shape 350"/>
              <p:cNvSpPr/>
              <p:nvPr/>
            </p:nvSpPr>
            <p:spPr>
              <a:xfrm>
                <a:off x="1871" y="1296"/>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1" name="Shape 351"/>
              <p:cNvSpPr/>
              <p:nvPr/>
            </p:nvSpPr>
            <p:spPr>
              <a:xfrm rot="10800000" flipH="1">
                <a:off x="1439" y="1583"/>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2" name="Shape 352"/>
              <p:cNvSpPr/>
              <p:nvPr/>
            </p:nvSpPr>
            <p:spPr>
              <a:xfrm>
                <a:off x="1871" y="1871"/>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3" name="Shape 353"/>
              <p:cNvSpPr/>
              <p:nvPr/>
            </p:nvSpPr>
            <p:spPr>
              <a:xfrm>
                <a:off x="1871" y="1007"/>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4" name="Shape 354"/>
              <p:cNvSpPr/>
              <p:nvPr/>
            </p:nvSpPr>
            <p:spPr>
              <a:xfrm>
                <a:off x="2736" y="1728"/>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5" name="Shape 355"/>
              <p:cNvSpPr/>
              <p:nvPr/>
            </p:nvSpPr>
            <p:spPr>
              <a:xfrm>
                <a:off x="2736" y="2015"/>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6" name="Shape 356"/>
              <p:cNvSpPr/>
              <p:nvPr/>
            </p:nvSpPr>
            <p:spPr>
              <a:xfrm>
                <a:off x="2736" y="2160"/>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7" name="Shape 357"/>
              <p:cNvSpPr/>
              <p:nvPr/>
            </p:nvSpPr>
            <p:spPr>
              <a:xfrm>
                <a:off x="2736" y="1871"/>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8" name="Shape 358"/>
              <p:cNvSpPr/>
              <p:nvPr/>
            </p:nvSpPr>
            <p:spPr>
              <a:xfrm>
                <a:off x="2015" y="1296"/>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59" name="Shape 359"/>
              <p:cNvSpPr/>
              <p:nvPr/>
            </p:nvSpPr>
            <p:spPr>
              <a:xfrm>
                <a:off x="2015" y="2304"/>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0" name="Shape 360"/>
              <p:cNvSpPr/>
              <p:nvPr/>
            </p:nvSpPr>
            <p:spPr>
              <a:xfrm>
                <a:off x="2015" y="1439"/>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1" name="Shape 361"/>
              <p:cNvSpPr/>
              <p:nvPr/>
            </p:nvSpPr>
            <p:spPr>
              <a:xfrm>
                <a:off x="2015" y="1584"/>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2" name="Shape 362"/>
              <p:cNvSpPr/>
              <p:nvPr/>
            </p:nvSpPr>
            <p:spPr>
              <a:xfrm>
                <a:off x="2015" y="1728"/>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3" name="Shape 363"/>
              <p:cNvSpPr/>
              <p:nvPr/>
            </p:nvSpPr>
            <p:spPr>
              <a:xfrm>
                <a:off x="2015" y="2160"/>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4" name="Shape 364"/>
              <p:cNvSpPr/>
              <p:nvPr/>
            </p:nvSpPr>
            <p:spPr>
              <a:xfrm>
                <a:off x="2015" y="1871"/>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5" name="Shape 365"/>
              <p:cNvSpPr/>
              <p:nvPr/>
            </p:nvSpPr>
            <p:spPr>
              <a:xfrm>
                <a:off x="2015" y="2015"/>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6" name="Shape 366"/>
              <p:cNvSpPr/>
              <p:nvPr/>
            </p:nvSpPr>
            <p:spPr>
              <a:xfrm>
                <a:off x="2160" y="1007"/>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7" name="Shape 367"/>
              <p:cNvSpPr/>
              <p:nvPr/>
            </p:nvSpPr>
            <p:spPr>
              <a:xfrm>
                <a:off x="2160" y="1152"/>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8" name="Shape 368"/>
              <p:cNvSpPr/>
              <p:nvPr/>
            </p:nvSpPr>
            <p:spPr>
              <a:xfrm>
                <a:off x="2160" y="1296"/>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69" name="Shape 369"/>
              <p:cNvSpPr/>
              <p:nvPr/>
            </p:nvSpPr>
            <p:spPr>
              <a:xfrm>
                <a:off x="2160" y="1439"/>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0" name="Shape 370"/>
              <p:cNvSpPr/>
              <p:nvPr/>
            </p:nvSpPr>
            <p:spPr>
              <a:xfrm>
                <a:off x="2015" y="1007"/>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1" name="Shape 371"/>
              <p:cNvSpPr/>
              <p:nvPr/>
            </p:nvSpPr>
            <p:spPr>
              <a:xfrm>
                <a:off x="2015" y="1152"/>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2" name="Shape 372"/>
              <p:cNvSpPr/>
              <p:nvPr/>
            </p:nvSpPr>
            <p:spPr>
              <a:xfrm>
                <a:off x="2447" y="1007"/>
                <a:ext cx="95" cy="95"/>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3" name="Shape 373"/>
              <p:cNvSpPr/>
              <p:nvPr/>
            </p:nvSpPr>
            <p:spPr>
              <a:xfrm>
                <a:off x="2447" y="1152"/>
                <a:ext cx="95" cy="95"/>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4" name="Shape 374"/>
              <p:cNvSpPr/>
              <p:nvPr/>
            </p:nvSpPr>
            <p:spPr>
              <a:xfrm>
                <a:off x="2447" y="1296"/>
                <a:ext cx="95" cy="95"/>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5" name="Shape 375"/>
              <p:cNvSpPr/>
              <p:nvPr/>
            </p:nvSpPr>
            <p:spPr>
              <a:xfrm>
                <a:off x="2304" y="2304"/>
                <a:ext cx="95" cy="95"/>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6" name="Shape 376"/>
              <p:cNvSpPr/>
              <p:nvPr/>
            </p:nvSpPr>
            <p:spPr>
              <a:xfrm>
                <a:off x="2304" y="2160"/>
                <a:ext cx="95" cy="95"/>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7" name="Shape 377"/>
              <p:cNvSpPr/>
              <p:nvPr/>
            </p:nvSpPr>
            <p:spPr>
              <a:xfrm>
                <a:off x="2447" y="1439"/>
                <a:ext cx="95" cy="95"/>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8" name="Shape 378"/>
              <p:cNvSpPr/>
              <p:nvPr/>
            </p:nvSpPr>
            <p:spPr>
              <a:xfrm>
                <a:off x="2736" y="1296"/>
                <a:ext cx="95" cy="95"/>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79" name="Shape 379"/>
              <p:cNvSpPr/>
              <p:nvPr/>
            </p:nvSpPr>
            <p:spPr>
              <a:xfrm>
                <a:off x="2736" y="1439"/>
                <a:ext cx="95" cy="95"/>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0" name="Shape 380"/>
              <p:cNvSpPr/>
              <p:nvPr/>
            </p:nvSpPr>
            <p:spPr>
              <a:xfrm>
                <a:off x="2736" y="1584"/>
                <a:ext cx="95" cy="95"/>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1" name="Shape 381"/>
              <p:cNvSpPr/>
              <p:nvPr/>
            </p:nvSpPr>
            <p:spPr>
              <a:xfrm>
                <a:off x="2592" y="2160"/>
                <a:ext cx="95" cy="95"/>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2" name="Shape 382"/>
              <p:cNvSpPr/>
              <p:nvPr/>
            </p:nvSpPr>
            <p:spPr>
              <a:xfrm>
                <a:off x="2592" y="2304"/>
                <a:ext cx="95" cy="95"/>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3" name="Shape 383"/>
              <p:cNvSpPr/>
              <p:nvPr/>
            </p:nvSpPr>
            <p:spPr>
              <a:xfrm>
                <a:off x="2592" y="2015"/>
                <a:ext cx="95" cy="95"/>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4" name="Shape 384"/>
              <p:cNvSpPr/>
              <p:nvPr/>
            </p:nvSpPr>
            <p:spPr>
              <a:xfrm>
                <a:off x="2736" y="1007"/>
                <a:ext cx="95" cy="95"/>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5" name="Shape 385"/>
              <p:cNvSpPr/>
              <p:nvPr/>
            </p:nvSpPr>
            <p:spPr>
              <a:xfrm>
                <a:off x="2736" y="1152"/>
                <a:ext cx="95" cy="95"/>
              </a:xfrm>
              <a:prstGeom prst="rect">
                <a:avLst/>
              </a:prstGeom>
              <a:solidFill>
                <a:srgbClr val="00CC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6" name="Shape 386"/>
              <p:cNvSpPr/>
              <p:nvPr/>
            </p:nvSpPr>
            <p:spPr>
              <a:xfrm rot="10800000" flipH="1">
                <a:off x="2879" y="2016"/>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7" name="Shape 387"/>
              <p:cNvSpPr/>
              <p:nvPr/>
            </p:nvSpPr>
            <p:spPr>
              <a:xfrm>
                <a:off x="2879" y="2160"/>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8" name="Shape 388"/>
              <p:cNvSpPr/>
              <p:nvPr/>
            </p:nvSpPr>
            <p:spPr>
              <a:xfrm rot="10800000" flipH="1">
                <a:off x="3023" y="1439"/>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89" name="Shape 389"/>
              <p:cNvSpPr/>
              <p:nvPr/>
            </p:nvSpPr>
            <p:spPr>
              <a:xfrm>
                <a:off x="3023" y="1584"/>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0" name="Shape 390"/>
              <p:cNvSpPr/>
              <p:nvPr/>
            </p:nvSpPr>
            <p:spPr>
              <a:xfrm rot="10800000" flipH="1">
                <a:off x="2879" y="1727"/>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1" name="Shape 391"/>
              <p:cNvSpPr/>
              <p:nvPr/>
            </p:nvSpPr>
            <p:spPr>
              <a:xfrm>
                <a:off x="2879" y="1871"/>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2" name="Shape 392"/>
              <p:cNvSpPr/>
              <p:nvPr/>
            </p:nvSpPr>
            <p:spPr>
              <a:xfrm rot="10800000" flipH="1">
                <a:off x="3023" y="1151"/>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3" name="Shape 393"/>
              <p:cNvSpPr/>
              <p:nvPr/>
            </p:nvSpPr>
            <p:spPr>
              <a:xfrm>
                <a:off x="3023" y="1296"/>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4" name="Shape 394"/>
              <p:cNvSpPr/>
              <p:nvPr/>
            </p:nvSpPr>
            <p:spPr>
              <a:xfrm rot="10800000" flipH="1">
                <a:off x="2879" y="2304"/>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5" name="Shape 395"/>
              <p:cNvSpPr/>
              <p:nvPr/>
            </p:nvSpPr>
            <p:spPr>
              <a:xfrm>
                <a:off x="3023" y="1007"/>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6" name="Shape 396"/>
              <p:cNvSpPr/>
              <p:nvPr/>
            </p:nvSpPr>
            <p:spPr>
              <a:xfrm rot="10800000" flipH="1">
                <a:off x="3023" y="2304"/>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7" name="Shape 397"/>
              <p:cNvSpPr/>
              <p:nvPr/>
            </p:nvSpPr>
            <p:spPr>
              <a:xfrm rot="10800000" flipH="1">
                <a:off x="3023" y="1727"/>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8" name="Shape 398"/>
              <p:cNvSpPr/>
              <p:nvPr/>
            </p:nvSpPr>
            <p:spPr>
              <a:xfrm>
                <a:off x="3023" y="1871"/>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399" name="Shape 399"/>
              <p:cNvSpPr/>
              <p:nvPr/>
            </p:nvSpPr>
            <p:spPr>
              <a:xfrm rot="10800000" flipH="1">
                <a:off x="3023" y="2016"/>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0" name="Shape 400"/>
              <p:cNvSpPr/>
              <p:nvPr/>
            </p:nvSpPr>
            <p:spPr>
              <a:xfrm>
                <a:off x="3023" y="2160"/>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1" name="Shape 401"/>
              <p:cNvSpPr/>
              <p:nvPr/>
            </p:nvSpPr>
            <p:spPr>
              <a:xfrm rot="10800000" flipH="1">
                <a:off x="3311" y="2159"/>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2" name="Shape 402"/>
              <p:cNvSpPr/>
              <p:nvPr/>
            </p:nvSpPr>
            <p:spPr>
              <a:xfrm>
                <a:off x="3311" y="2304"/>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3" name="Shape 403"/>
              <p:cNvSpPr/>
              <p:nvPr/>
            </p:nvSpPr>
            <p:spPr>
              <a:xfrm>
                <a:off x="3311" y="1728"/>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4" name="Shape 404"/>
              <p:cNvSpPr/>
              <p:nvPr/>
            </p:nvSpPr>
            <p:spPr>
              <a:xfrm rot="10800000" flipH="1">
                <a:off x="3311" y="1872"/>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5" name="Shape 405"/>
              <p:cNvSpPr/>
              <p:nvPr/>
            </p:nvSpPr>
            <p:spPr>
              <a:xfrm>
                <a:off x="3311" y="2015"/>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6" name="Shape 406"/>
              <p:cNvSpPr/>
              <p:nvPr/>
            </p:nvSpPr>
            <p:spPr>
              <a:xfrm rot="10800000" flipH="1">
                <a:off x="3311" y="1439"/>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7" name="Shape 407"/>
              <p:cNvSpPr/>
              <p:nvPr/>
            </p:nvSpPr>
            <p:spPr>
              <a:xfrm>
                <a:off x="3311" y="1584"/>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8" name="Shape 408"/>
              <p:cNvSpPr/>
              <p:nvPr/>
            </p:nvSpPr>
            <p:spPr>
              <a:xfrm rot="10800000" flipH="1">
                <a:off x="3311" y="1007"/>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09" name="Shape 409"/>
              <p:cNvSpPr/>
              <p:nvPr/>
            </p:nvSpPr>
            <p:spPr>
              <a:xfrm>
                <a:off x="3311" y="1152"/>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0" name="Shape 410"/>
              <p:cNvSpPr/>
              <p:nvPr/>
            </p:nvSpPr>
            <p:spPr>
              <a:xfrm rot="10800000" flipH="1">
                <a:off x="3311" y="1296"/>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1" name="Shape 411"/>
              <p:cNvSpPr/>
              <p:nvPr/>
            </p:nvSpPr>
            <p:spPr>
              <a:xfrm rot="10800000" flipH="1">
                <a:off x="3168" y="2159"/>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2" name="Shape 412"/>
              <p:cNvSpPr/>
              <p:nvPr/>
            </p:nvSpPr>
            <p:spPr>
              <a:xfrm>
                <a:off x="3168" y="2304"/>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3" name="Shape 413"/>
              <p:cNvSpPr/>
              <p:nvPr/>
            </p:nvSpPr>
            <p:spPr>
              <a:xfrm>
                <a:off x="3168" y="1728"/>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4" name="Shape 414"/>
              <p:cNvSpPr/>
              <p:nvPr/>
            </p:nvSpPr>
            <p:spPr>
              <a:xfrm rot="10800000" flipH="1">
                <a:off x="3168" y="1872"/>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5" name="Shape 415"/>
              <p:cNvSpPr/>
              <p:nvPr/>
            </p:nvSpPr>
            <p:spPr>
              <a:xfrm>
                <a:off x="3168" y="2015"/>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6" name="Shape 416"/>
              <p:cNvSpPr/>
              <p:nvPr/>
            </p:nvSpPr>
            <p:spPr>
              <a:xfrm rot="10800000" flipH="1">
                <a:off x="3168" y="1439"/>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7" name="Shape 417"/>
              <p:cNvSpPr/>
              <p:nvPr/>
            </p:nvSpPr>
            <p:spPr>
              <a:xfrm>
                <a:off x="3168" y="1584"/>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8" name="Shape 418"/>
              <p:cNvSpPr/>
              <p:nvPr/>
            </p:nvSpPr>
            <p:spPr>
              <a:xfrm>
                <a:off x="3168" y="1007"/>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19" name="Shape 419"/>
              <p:cNvSpPr/>
              <p:nvPr/>
            </p:nvSpPr>
            <p:spPr>
              <a:xfrm rot="10800000" flipH="1">
                <a:off x="3168" y="1151"/>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0" name="Shape 420"/>
              <p:cNvSpPr/>
              <p:nvPr/>
            </p:nvSpPr>
            <p:spPr>
              <a:xfrm>
                <a:off x="3168" y="1296"/>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1" name="Shape 421"/>
              <p:cNvSpPr/>
              <p:nvPr/>
            </p:nvSpPr>
            <p:spPr>
              <a:xfrm rot="10800000" flipH="1">
                <a:off x="2304" y="1727"/>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2" name="Shape 422"/>
              <p:cNvSpPr/>
              <p:nvPr/>
            </p:nvSpPr>
            <p:spPr>
              <a:xfrm rot="10800000" flipH="1">
                <a:off x="2304" y="187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3" name="Shape 423"/>
              <p:cNvSpPr/>
              <p:nvPr/>
            </p:nvSpPr>
            <p:spPr>
              <a:xfrm>
                <a:off x="2304" y="2015"/>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4" name="Shape 424"/>
              <p:cNvSpPr/>
              <p:nvPr/>
            </p:nvSpPr>
            <p:spPr>
              <a:xfrm rot="10800000" flipH="1">
                <a:off x="2304" y="1296"/>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5" name="Shape 425"/>
              <p:cNvSpPr/>
              <p:nvPr/>
            </p:nvSpPr>
            <p:spPr>
              <a:xfrm rot="10800000" flipH="1">
                <a:off x="2304" y="1439"/>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6" name="Shape 426"/>
              <p:cNvSpPr/>
              <p:nvPr/>
            </p:nvSpPr>
            <p:spPr>
              <a:xfrm>
                <a:off x="2304" y="1584"/>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7" name="Shape 427"/>
              <p:cNvSpPr/>
              <p:nvPr/>
            </p:nvSpPr>
            <p:spPr>
              <a:xfrm rot="10800000" flipH="1">
                <a:off x="2160" y="2304"/>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8" name="Shape 428"/>
              <p:cNvSpPr/>
              <p:nvPr/>
            </p:nvSpPr>
            <p:spPr>
              <a:xfrm rot="10800000" flipH="1">
                <a:off x="2304" y="1007"/>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29" name="Shape 429"/>
              <p:cNvSpPr/>
              <p:nvPr/>
            </p:nvSpPr>
            <p:spPr>
              <a:xfrm>
                <a:off x="2304" y="115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0" name="Shape 430"/>
              <p:cNvSpPr/>
              <p:nvPr/>
            </p:nvSpPr>
            <p:spPr>
              <a:xfrm rot="10800000" flipH="1">
                <a:off x="2160" y="187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1" name="Shape 431"/>
              <p:cNvSpPr/>
              <p:nvPr/>
            </p:nvSpPr>
            <p:spPr>
              <a:xfrm rot="10800000" flipH="1">
                <a:off x="2160" y="2016"/>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2" name="Shape 432"/>
              <p:cNvSpPr/>
              <p:nvPr/>
            </p:nvSpPr>
            <p:spPr>
              <a:xfrm>
                <a:off x="2160" y="2160"/>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3" name="Shape 433"/>
              <p:cNvSpPr/>
              <p:nvPr/>
            </p:nvSpPr>
            <p:spPr>
              <a:xfrm rot="10800000" flipH="1">
                <a:off x="2160" y="1583"/>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4" name="Shape 434"/>
              <p:cNvSpPr/>
              <p:nvPr/>
            </p:nvSpPr>
            <p:spPr>
              <a:xfrm>
                <a:off x="2160" y="1728"/>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5" name="Shape 435"/>
              <p:cNvSpPr/>
              <p:nvPr/>
            </p:nvSpPr>
            <p:spPr>
              <a:xfrm rot="10800000" flipH="1">
                <a:off x="2592" y="1439"/>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6" name="Shape 436"/>
              <p:cNvSpPr/>
              <p:nvPr/>
            </p:nvSpPr>
            <p:spPr>
              <a:xfrm>
                <a:off x="2592" y="1584"/>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7" name="Shape 437"/>
              <p:cNvSpPr/>
              <p:nvPr/>
            </p:nvSpPr>
            <p:spPr>
              <a:xfrm rot="10800000" flipH="1">
                <a:off x="2592" y="1727"/>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8" name="Shape 438"/>
              <p:cNvSpPr/>
              <p:nvPr/>
            </p:nvSpPr>
            <p:spPr>
              <a:xfrm>
                <a:off x="2592" y="1871"/>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39" name="Shape 439"/>
              <p:cNvSpPr/>
              <p:nvPr/>
            </p:nvSpPr>
            <p:spPr>
              <a:xfrm rot="10800000" flipH="1">
                <a:off x="2592" y="1151"/>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0" name="Shape 440"/>
              <p:cNvSpPr/>
              <p:nvPr/>
            </p:nvSpPr>
            <p:spPr>
              <a:xfrm>
                <a:off x="2592" y="1296"/>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1" name="Shape 441"/>
              <p:cNvSpPr/>
              <p:nvPr/>
            </p:nvSpPr>
            <p:spPr>
              <a:xfrm rot="10800000" flipH="1">
                <a:off x="2447" y="2016"/>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2" name="Shape 442"/>
              <p:cNvSpPr/>
              <p:nvPr/>
            </p:nvSpPr>
            <p:spPr>
              <a:xfrm>
                <a:off x="2447" y="2160"/>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3" name="Shape 443"/>
              <p:cNvSpPr/>
              <p:nvPr/>
            </p:nvSpPr>
            <p:spPr>
              <a:xfrm rot="10800000" flipH="1">
                <a:off x="2447" y="2304"/>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4" name="Shape 444"/>
              <p:cNvSpPr/>
              <p:nvPr/>
            </p:nvSpPr>
            <p:spPr>
              <a:xfrm>
                <a:off x="2592" y="1007"/>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5" name="Shape 445"/>
              <p:cNvSpPr/>
              <p:nvPr/>
            </p:nvSpPr>
            <p:spPr>
              <a:xfrm rot="10800000" flipH="1">
                <a:off x="2447" y="1727"/>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6" name="Shape 446"/>
              <p:cNvSpPr/>
              <p:nvPr/>
            </p:nvSpPr>
            <p:spPr>
              <a:xfrm>
                <a:off x="2447" y="1871"/>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7" name="Shape 447"/>
              <p:cNvSpPr/>
              <p:nvPr/>
            </p:nvSpPr>
            <p:spPr>
              <a:xfrm>
                <a:off x="2447" y="1584"/>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8" name="Shape 448"/>
              <p:cNvSpPr/>
              <p:nvPr/>
            </p:nvSpPr>
            <p:spPr>
              <a:xfrm>
                <a:off x="2879" y="1007"/>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49" name="Shape 449"/>
              <p:cNvSpPr/>
              <p:nvPr/>
            </p:nvSpPr>
            <p:spPr>
              <a:xfrm>
                <a:off x="2879" y="1296"/>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0" name="Shape 450"/>
              <p:cNvSpPr/>
              <p:nvPr/>
            </p:nvSpPr>
            <p:spPr>
              <a:xfrm>
                <a:off x="2736" y="2304"/>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1" name="Shape 451"/>
              <p:cNvSpPr/>
              <p:nvPr/>
            </p:nvSpPr>
            <p:spPr>
              <a:xfrm>
                <a:off x="2879" y="1152"/>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2" name="Shape 452"/>
              <p:cNvSpPr/>
              <p:nvPr/>
            </p:nvSpPr>
            <p:spPr>
              <a:xfrm>
                <a:off x="2879" y="1439"/>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3" name="Shape 453"/>
              <p:cNvSpPr/>
              <p:nvPr/>
            </p:nvSpPr>
            <p:spPr>
              <a:xfrm>
                <a:off x="2879" y="1584"/>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4" name="Shape 454"/>
              <p:cNvSpPr/>
              <p:nvPr/>
            </p:nvSpPr>
            <p:spPr>
              <a:xfrm>
                <a:off x="3888" y="2015"/>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5" name="Shape 455"/>
              <p:cNvSpPr/>
              <p:nvPr/>
            </p:nvSpPr>
            <p:spPr>
              <a:xfrm>
                <a:off x="3456" y="1439"/>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6" name="Shape 456"/>
              <p:cNvSpPr/>
              <p:nvPr/>
            </p:nvSpPr>
            <p:spPr>
              <a:xfrm>
                <a:off x="3743" y="1152"/>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7" name="Shape 457"/>
              <p:cNvSpPr/>
              <p:nvPr/>
            </p:nvSpPr>
            <p:spPr>
              <a:xfrm>
                <a:off x="3743" y="1296"/>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8" name="Shape 458"/>
              <p:cNvSpPr/>
              <p:nvPr/>
            </p:nvSpPr>
            <p:spPr>
              <a:xfrm>
                <a:off x="4031" y="2160"/>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59" name="Shape 459"/>
              <p:cNvSpPr/>
              <p:nvPr/>
            </p:nvSpPr>
            <p:spPr>
              <a:xfrm>
                <a:off x="4031" y="230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0" name="Shape 460"/>
              <p:cNvSpPr/>
              <p:nvPr/>
            </p:nvSpPr>
            <p:spPr>
              <a:xfrm>
                <a:off x="3888" y="1007"/>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1" name="Shape 461"/>
              <p:cNvSpPr/>
              <p:nvPr/>
            </p:nvSpPr>
            <p:spPr>
              <a:xfrm>
                <a:off x="4031" y="1439"/>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2" name="Shape 462"/>
              <p:cNvSpPr/>
              <p:nvPr/>
            </p:nvSpPr>
            <p:spPr>
              <a:xfrm>
                <a:off x="3600" y="1296"/>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3" name="Shape 463"/>
              <p:cNvSpPr/>
              <p:nvPr/>
            </p:nvSpPr>
            <p:spPr>
              <a:xfrm>
                <a:off x="4031" y="2015"/>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4" name="Shape 464"/>
              <p:cNvSpPr/>
              <p:nvPr/>
            </p:nvSpPr>
            <p:spPr>
              <a:xfrm>
                <a:off x="3456" y="158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5" name="Shape 465"/>
              <p:cNvSpPr/>
              <p:nvPr/>
            </p:nvSpPr>
            <p:spPr>
              <a:xfrm>
                <a:off x="3600" y="1439"/>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6" name="Shape 466"/>
              <p:cNvSpPr/>
              <p:nvPr/>
            </p:nvSpPr>
            <p:spPr>
              <a:xfrm>
                <a:off x="3456" y="2015"/>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7" name="Shape 467"/>
              <p:cNvSpPr/>
              <p:nvPr/>
            </p:nvSpPr>
            <p:spPr>
              <a:xfrm>
                <a:off x="3456" y="1007"/>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8" name="Shape 468"/>
              <p:cNvSpPr/>
              <p:nvPr/>
            </p:nvSpPr>
            <p:spPr>
              <a:xfrm>
                <a:off x="3888" y="1152"/>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69" name="Shape 469"/>
              <p:cNvSpPr/>
              <p:nvPr/>
            </p:nvSpPr>
            <p:spPr>
              <a:xfrm>
                <a:off x="3888" y="2160"/>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0" name="Shape 470"/>
              <p:cNvSpPr/>
              <p:nvPr/>
            </p:nvSpPr>
            <p:spPr>
              <a:xfrm>
                <a:off x="3743" y="1439"/>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1" name="Shape 471"/>
              <p:cNvSpPr/>
              <p:nvPr/>
            </p:nvSpPr>
            <p:spPr>
              <a:xfrm>
                <a:off x="3743" y="1584"/>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2" name="Shape 472"/>
              <p:cNvSpPr/>
              <p:nvPr/>
            </p:nvSpPr>
            <p:spPr>
              <a:xfrm>
                <a:off x="3743" y="1728"/>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3" name="Shape 473"/>
              <p:cNvSpPr/>
              <p:nvPr/>
            </p:nvSpPr>
            <p:spPr>
              <a:xfrm>
                <a:off x="3743" y="1871"/>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4" name="Shape 474"/>
              <p:cNvSpPr/>
              <p:nvPr/>
            </p:nvSpPr>
            <p:spPr>
              <a:xfrm>
                <a:off x="4031" y="1584"/>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5" name="Shape 475"/>
              <p:cNvSpPr/>
              <p:nvPr/>
            </p:nvSpPr>
            <p:spPr>
              <a:xfrm>
                <a:off x="4031" y="1728"/>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6" name="Shape 476"/>
              <p:cNvSpPr/>
              <p:nvPr/>
            </p:nvSpPr>
            <p:spPr>
              <a:xfrm>
                <a:off x="3456" y="1152"/>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7" name="Shape 477"/>
              <p:cNvSpPr/>
              <p:nvPr/>
            </p:nvSpPr>
            <p:spPr>
              <a:xfrm>
                <a:off x="3456" y="1871"/>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8" name="Shape 478"/>
              <p:cNvSpPr/>
              <p:nvPr/>
            </p:nvSpPr>
            <p:spPr>
              <a:xfrm>
                <a:off x="3456" y="1728"/>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79" name="Shape 479"/>
              <p:cNvSpPr/>
              <p:nvPr/>
            </p:nvSpPr>
            <p:spPr>
              <a:xfrm>
                <a:off x="3456" y="1296"/>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0" name="Shape 480"/>
              <p:cNvSpPr/>
              <p:nvPr/>
            </p:nvSpPr>
            <p:spPr>
              <a:xfrm>
                <a:off x="3456" y="2304"/>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1" name="Shape 481"/>
              <p:cNvSpPr/>
              <p:nvPr/>
            </p:nvSpPr>
            <p:spPr>
              <a:xfrm>
                <a:off x="3600" y="2015"/>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2" name="Shape 482"/>
              <p:cNvSpPr/>
              <p:nvPr/>
            </p:nvSpPr>
            <p:spPr>
              <a:xfrm>
                <a:off x="3600" y="1007"/>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3" name="Shape 483"/>
              <p:cNvSpPr/>
              <p:nvPr/>
            </p:nvSpPr>
            <p:spPr>
              <a:xfrm>
                <a:off x="3888" y="1584"/>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4" name="Shape 484"/>
              <p:cNvSpPr/>
              <p:nvPr/>
            </p:nvSpPr>
            <p:spPr>
              <a:xfrm>
                <a:off x="3888" y="1728"/>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5" name="Shape 485"/>
              <p:cNvSpPr/>
              <p:nvPr/>
            </p:nvSpPr>
            <p:spPr>
              <a:xfrm>
                <a:off x="3888" y="1871"/>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6" name="Shape 486"/>
              <p:cNvSpPr/>
              <p:nvPr/>
            </p:nvSpPr>
            <p:spPr>
              <a:xfrm>
                <a:off x="3888" y="2304"/>
                <a:ext cx="95" cy="95"/>
              </a:xfrm>
              <a:prstGeom prst="rect">
                <a:avLst/>
              </a:prstGeom>
              <a:solidFill>
                <a:srgbClr val="FF00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7" name="Shape 487"/>
              <p:cNvSpPr/>
              <p:nvPr/>
            </p:nvSpPr>
            <p:spPr>
              <a:xfrm>
                <a:off x="3600" y="2160"/>
                <a:ext cx="95" cy="95"/>
              </a:xfrm>
              <a:prstGeom prst="rect">
                <a:avLst/>
              </a:prstGeom>
              <a:solidFill>
                <a:srgbClr val="FF00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8" name="Shape 488"/>
              <p:cNvSpPr/>
              <p:nvPr/>
            </p:nvSpPr>
            <p:spPr>
              <a:xfrm>
                <a:off x="3888" y="1296"/>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89" name="Shape 489"/>
              <p:cNvSpPr/>
              <p:nvPr/>
            </p:nvSpPr>
            <p:spPr>
              <a:xfrm>
                <a:off x="3888" y="1439"/>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0" name="Shape 490"/>
              <p:cNvSpPr/>
              <p:nvPr/>
            </p:nvSpPr>
            <p:spPr>
              <a:xfrm>
                <a:off x="3743" y="2015"/>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1" name="Shape 491"/>
              <p:cNvSpPr/>
              <p:nvPr/>
            </p:nvSpPr>
            <p:spPr>
              <a:xfrm>
                <a:off x="3743" y="1007"/>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2" name="Shape 492"/>
              <p:cNvSpPr/>
              <p:nvPr/>
            </p:nvSpPr>
            <p:spPr>
              <a:xfrm>
                <a:off x="3743" y="2160"/>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3" name="Shape 493"/>
              <p:cNvSpPr/>
              <p:nvPr/>
            </p:nvSpPr>
            <p:spPr>
              <a:xfrm>
                <a:off x="3743" y="2304"/>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4" name="Shape 494"/>
              <p:cNvSpPr/>
              <p:nvPr/>
            </p:nvSpPr>
            <p:spPr>
              <a:xfrm>
                <a:off x="3456" y="2160"/>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5" name="Shape 495"/>
              <p:cNvSpPr/>
              <p:nvPr/>
            </p:nvSpPr>
            <p:spPr>
              <a:xfrm rot="10800000" flipH="1">
                <a:off x="3600" y="187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6" name="Shape 496"/>
              <p:cNvSpPr/>
              <p:nvPr/>
            </p:nvSpPr>
            <p:spPr>
              <a:xfrm rot="10800000" flipH="1">
                <a:off x="3600" y="1727"/>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7" name="Shape 497"/>
              <p:cNvSpPr/>
              <p:nvPr/>
            </p:nvSpPr>
            <p:spPr>
              <a:xfrm>
                <a:off x="3600" y="115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8" name="Shape 498"/>
              <p:cNvSpPr/>
              <p:nvPr/>
            </p:nvSpPr>
            <p:spPr>
              <a:xfrm>
                <a:off x="3600" y="2304"/>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499" name="Shape 499"/>
              <p:cNvSpPr/>
              <p:nvPr/>
            </p:nvSpPr>
            <p:spPr>
              <a:xfrm>
                <a:off x="4031" y="1152"/>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0" name="Shape 500"/>
              <p:cNvSpPr/>
              <p:nvPr/>
            </p:nvSpPr>
            <p:spPr>
              <a:xfrm>
                <a:off x="4031" y="1296"/>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1" name="Shape 501"/>
              <p:cNvSpPr/>
              <p:nvPr/>
            </p:nvSpPr>
            <p:spPr>
              <a:xfrm rot="10800000" flipH="1">
                <a:off x="3600" y="1583"/>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2" name="Shape 502"/>
              <p:cNvSpPr/>
              <p:nvPr/>
            </p:nvSpPr>
            <p:spPr>
              <a:xfrm>
                <a:off x="4031" y="1871"/>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3" name="Shape 503"/>
              <p:cNvSpPr/>
              <p:nvPr/>
            </p:nvSpPr>
            <p:spPr>
              <a:xfrm>
                <a:off x="4031" y="1007"/>
                <a:ext cx="95" cy="95"/>
              </a:xfrm>
              <a:prstGeom prst="rect">
                <a:avLst/>
              </a:prstGeom>
              <a:solidFill>
                <a:srgbClr val="FFCC99"/>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4" name="Shape 504"/>
              <p:cNvSpPr/>
              <p:nvPr/>
            </p:nvSpPr>
            <p:spPr>
              <a:xfrm>
                <a:off x="4175" y="1296"/>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5" name="Shape 505"/>
              <p:cNvSpPr/>
              <p:nvPr/>
            </p:nvSpPr>
            <p:spPr>
              <a:xfrm>
                <a:off x="4175" y="2304"/>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6" name="Shape 506"/>
              <p:cNvSpPr/>
              <p:nvPr/>
            </p:nvSpPr>
            <p:spPr>
              <a:xfrm>
                <a:off x="4175" y="1439"/>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7" name="Shape 507"/>
              <p:cNvSpPr/>
              <p:nvPr/>
            </p:nvSpPr>
            <p:spPr>
              <a:xfrm>
                <a:off x="4175" y="1584"/>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8" name="Shape 508"/>
              <p:cNvSpPr/>
              <p:nvPr/>
            </p:nvSpPr>
            <p:spPr>
              <a:xfrm>
                <a:off x="4175" y="1728"/>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09" name="Shape 509"/>
              <p:cNvSpPr/>
              <p:nvPr/>
            </p:nvSpPr>
            <p:spPr>
              <a:xfrm>
                <a:off x="4175" y="2160"/>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0" name="Shape 510"/>
              <p:cNvSpPr/>
              <p:nvPr/>
            </p:nvSpPr>
            <p:spPr>
              <a:xfrm>
                <a:off x="4175" y="1871"/>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1" name="Shape 511"/>
              <p:cNvSpPr/>
              <p:nvPr/>
            </p:nvSpPr>
            <p:spPr>
              <a:xfrm>
                <a:off x="4175" y="2015"/>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2" name="Shape 512"/>
              <p:cNvSpPr/>
              <p:nvPr/>
            </p:nvSpPr>
            <p:spPr>
              <a:xfrm>
                <a:off x="4320" y="1007"/>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3" name="Shape 513"/>
              <p:cNvSpPr/>
              <p:nvPr/>
            </p:nvSpPr>
            <p:spPr>
              <a:xfrm>
                <a:off x="4320" y="1152"/>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4" name="Shape 514"/>
              <p:cNvSpPr/>
              <p:nvPr/>
            </p:nvSpPr>
            <p:spPr>
              <a:xfrm>
                <a:off x="4320" y="1296"/>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5" name="Shape 515"/>
              <p:cNvSpPr/>
              <p:nvPr/>
            </p:nvSpPr>
            <p:spPr>
              <a:xfrm>
                <a:off x="4320" y="1439"/>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6" name="Shape 516"/>
              <p:cNvSpPr/>
              <p:nvPr/>
            </p:nvSpPr>
            <p:spPr>
              <a:xfrm>
                <a:off x="4175" y="1007"/>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7" name="Shape 517"/>
              <p:cNvSpPr/>
              <p:nvPr/>
            </p:nvSpPr>
            <p:spPr>
              <a:xfrm>
                <a:off x="4175" y="1152"/>
                <a:ext cx="95" cy="95"/>
              </a:xfrm>
              <a:prstGeom prst="rect">
                <a:avLst/>
              </a:prstGeom>
              <a:solidFill>
                <a:srgbClr val="99CC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8" name="Shape 518"/>
              <p:cNvSpPr/>
              <p:nvPr/>
            </p:nvSpPr>
            <p:spPr>
              <a:xfrm>
                <a:off x="4463" y="2304"/>
                <a:ext cx="95" cy="95"/>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19" name="Shape 519"/>
              <p:cNvSpPr/>
              <p:nvPr/>
            </p:nvSpPr>
            <p:spPr>
              <a:xfrm>
                <a:off x="4463" y="2160"/>
                <a:ext cx="95" cy="95"/>
              </a:xfrm>
              <a:prstGeom prst="rect">
                <a:avLst/>
              </a:prstGeom>
              <a:solidFill>
                <a:srgbClr val="00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0" name="Shape 520"/>
              <p:cNvSpPr/>
              <p:nvPr/>
            </p:nvSpPr>
            <p:spPr>
              <a:xfrm rot="10800000" flipH="1">
                <a:off x="4463" y="1727"/>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1" name="Shape 521"/>
              <p:cNvSpPr/>
              <p:nvPr/>
            </p:nvSpPr>
            <p:spPr>
              <a:xfrm rot="10800000" flipH="1">
                <a:off x="4463" y="187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2" name="Shape 522"/>
              <p:cNvSpPr/>
              <p:nvPr/>
            </p:nvSpPr>
            <p:spPr>
              <a:xfrm>
                <a:off x="4463" y="2015"/>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3" name="Shape 523"/>
              <p:cNvSpPr/>
              <p:nvPr/>
            </p:nvSpPr>
            <p:spPr>
              <a:xfrm rot="10800000" flipH="1">
                <a:off x="4463" y="1296"/>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4" name="Shape 524"/>
              <p:cNvSpPr/>
              <p:nvPr/>
            </p:nvSpPr>
            <p:spPr>
              <a:xfrm rot="10800000" flipH="1">
                <a:off x="4463" y="1439"/>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5" name="Shape 525"/>
              <p:cNvSpPr/>
              <p:nvPr/>
            </p:nvSpPr>
            <p:spPr>
              <a:xfrm>
                <a:off x="4463" y="1584"/>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6" name="Shape 526"/>
              <p:cNvSpPr/>
              <p:nvPr/>
            </p:nvSpPr>
            <p:spPr>
              <a:xfrm rot="10800000" flipH="1">
                <a:off x="4320" y="2304"/>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7" name="Shape 527"/>
              <p:cNvSpPr/>
              <p:nvPr/>
            </p:nvSpPr>
            <p:spPr>
              <a:xfrm rot="10800000" flipH="1">
                <a:off x="4463" y="1007"/>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8" name="Shape 528"/>
              <p:cNvSpPr/>
              <p:nvPr/>
            </p:nvSpPr>
            <p:spPr>
              <a:xfrm>
                <a:off x="4463" y="115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29" name="Shape 529"/>
              <p:cNvSpPr/>
              <p:nvPr/>
            </p:nvSpPr>
            <p:spPr>
              <a:xfrm rot="10800000" flipH="1">
                <a:off x="4320" y="1872"/>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0" name="Shape 530"/>
              <p:cNvSpPr/>
              <p:nvPr/>
            </p:nvSpPr>
            <p:spPr>
              <a:xfrm rot="10800000" flipH="1">
                <a:off x="4320" y="2016"/>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1" name="Shape 531"/>
              <p:cNvSpPr/>
              <p:nvPr/>
            </p:nvSpPr>
            <p:spPr>
              <a:xfrm>
                <a:off x="4320" y="2160"/>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2" name="Shape 532"/>
              <p:cNvSpPr/>
              <p:nvPr/>
            </p:nvSpPr>
            <p:spPr>
              <a:xfrm rot="10800000" flipH="1">
                <a:off x="4320" y="1583"/>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3" name="Shape 533"/>
              <p:cNvSpPr/>
              <p:nvPr/>
            </p:nvSpPr>
            <p:spPr>
              <a:xfrm>
                <a:off x="4320" y="1728"/>
                <a:ext cx="95" cy="95"/>
              </a:xfrm>
              <a:prstGeom prst="rect">
                <a:avLst/>
              </a:prstGeom>
              <a:solidFill>
                <a:srgbClr val="00FF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4" name="Shape 534"/>
              <p:cNvSpPr/>
              <p:nvPr/>
            </p:nvSpPr>
            <p:spPr>
              <a:xfrm rot="10800000" flipH="1">
                <a:off x="4608" y="2016"/>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5" name="Shape 535"/>
              <p:cNvSpPr/>
              <p:nvPr/>
            </p:nvSpPr>
            <p:spPr>
              <a:xfrm>
                <a:off x="4608" y="2160"/>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6" name="Shape 536"/>
              <p:cNvSpPr/>
              <p:nvPr/>
            </p:nvSpPr>
            <p:spPr>
              <a:xfrm rot="10800000" flipH="1">
                <a:off x="4752" y="1439"/>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7" name="Shape 537"/>
              <p:cNvSpPr/>
              <p:nvPr/>
            </p:nvSpPr>
            <p:spPr>
              <a:xfrm>
                <a:off x="4752" y="1584"/>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8" name="Shape 538"/>
              <p:cNvSpPr/>
              <p:nvPr/>
            </p:nvSpPr>
            <p:spPr>
              <a:xfrm rot="10800000" flipH="1">
                <a:off x="4608" y="1727"/>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39" name="Shape 539"/>
              <p:cNvSpPr/>
              <p:nvPr/>
            </p:nvSpPr>
            <p:spPr>
              <a:xfrm>
                <a:off x="4608" y="1871"/>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0" name="Shape 540"/>
              <p:cNvSpPr/>
              <p:nvPr/>
            </p:nvSpPr>
            <p:spPr>
              <a:xfrm rot="10800000" flipH="1">
                <a:off x="4752" y="1151"/>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1" name="Shape 541"/>
              <p:cNvSpPr/>
              <p:nvPr/>
            </p:nvSpPr>
            <p:spPr>
              <a:xfrm>
                <a:off x="4752" y="1296"/>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2" name="Shape 542"/>
              <p:cNvSpPr/>
              <p:nvPr/>
            </p:nvSpPr>
            <p:spPr>
              <a:xfrm rot="10800000" flipH="1">
                <a:off x="4608" y="2304"/>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3" name="Shape 543"/>
              <p:cNvSpPr/>
              <p:nvPr/>
            </p:nvSpPr>
            <p:spPr>
              <a:xfrm>
                <a:off x="4752" y="1007"/>
                <a:ext cx="95" cy="95"/>
              </a:xfrm>
              <a:prstGeom prst="rect">
                <a:avLst/>
              </a:prstGeom>
              <a:solidFill>
                <a:schemeClr val="l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4" name="Shape 544"/>
              <p:cNvSpPr/>
              <p:nvPr/>
            </p:nvSpPr>
            <p:spPr>
              <a:xfrm rot="10800000" flipH="1">
                <a:off x="4752" y="2304"/>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5" name="Shape 545"/>
              <p:cNvSpPr/>
              <p:nvPr/>
            </p:nvSpPr>
            <p:spPr>
              <a:xfrm rot="10800000" flipH="1">
                <a:off x="4752" y="1727"/>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6" name="Shape 546"/>
              <p:cNvSpPr/>
              <p:nvPr/>
            </p:nvSpPr>
            <p:spPr>
              <a:xfrm>
                <a:off x="4752" y="1871"/>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7" name="Shape 547"/>
              <p:cNvSpPr/>
              <p:nvPr/>
            </p:nvSpPr>
            <p:spPr>
              <a:xfrm rot="10800000" flipH="1">
                <a:off x="4752" y="2016"/>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8" name="Shape 548"/>
              <p:cNvSpPr/>
              <p:nvPr/>
            </p:nvSpPr>
            <p:spPr>
              <a:xfrm>
                <a:off x="4752" y="2160"/>
                <a:ext cx="95" cy="95"/>
              </a:xfrm>
              <a:prstGeom prst="rect">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49" name="Shape 549"/>
              <p:cNvSpPr/>
              <p:nvPr/>
            </p:nvSpPr>
            <p:spPr>
              <a:xfrm>
                <a:off x="4608" y="1007"/>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0" name="Shape 550"/>
              <p:cNvSpPr/>
              <p:nvPr/>
            </p:nvSpPr>
            <p:spPr>
              <a:xfrm>
                <a:off x="4608" y="1296"/>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1" name="Shape 551"/>
              <p:cNvSpPr/>
              <p:nvPr/>
            </p:nvSpPr>
            <p:spPr>
              <a:xfrm>
                <a:off x="4608" y="1152"/>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2" name="Shape 552"/>
              <p:cNvSpPr/>
              <p:nvPr/>
            </p:nvSpPr>
            <p:spPr>
              <a:xfrm>
                <a:off x="4608" y="1439"/>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3" name="Shape 553"/>
              <p:cNvSpPr/>
              <p:nvPr/>
            </p:nvSpPr>
            <p:spPr>
              <a:xfrm>
                <a:off x="4608" y="1584"/>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4" name="Shape 554"/>
              <p:cNvSpPr/>
              <p:nvPr/>
            </p:nvSpPr>
            <p:spPr>
              <a:xfrm>
                <a:off x="4895" y="1007"/>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5" name="Shape 555"/>
              <p:cNvSpPr/>
              <p:nvPr/>
            </p:nvSpPr>
            <p:spPr>
              <a:xfrm>
                <a:off x="4895" y="1296"/>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6" name="Shape 556"/>
              <p:cNvSpPr/>
              <p:nvPr/>
            </p:nvSpPr>
            <p:spPr>
              <a:xfrm>
                <a:off x="4895" y="1584"/>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7" name="Shape 557"/>
              <p:cNvSpPr/>
              <p:nvPr/>
            </p:nvSpPr>
            <p:spPr>
              <a:xfrm>
                <a:off x="4895" y="1728"/>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8" name="Shape 558"/>
              <p:cNvSpPr/>
              <p:nvPr/>
            </p:nvSpPr>
            <p:spPr>
              <a:xfrm>
                <a:off x="4895" y="1871"/>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59" name="Shape 559"/>
              <p:cNvSpPr/>
              <p:nvPr/>
            </p:nvSpPr>
            <p:spPr>
              <a:xfrm>
                <a:off x="4895" y="2015"/>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0" name="Shape 560"/>
              <p:cNvSpPr/>
              <p:nvPr/>
            </p:nvSpPr>
            <p:spPr>
              <a:xfrm>
                <a:off x="4895" y="1439"/>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1" name="Shape 561"/>
              <p:cNvSpPr/>
              <p:nvPr/>
            </p:nvSpPr>
            <p:spPr>
              <a:xfrm>
                <a:off x="4895" y="230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2" name="Shape 562"/>
              <p:cNvSpPr/>
              <p:nvPr/>
            </p:nvSpPr>
            <p:spPr>
              <a:xfrm>
                <a:off x="4895" y="1152"/>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3" name="Shape 563"/>
              <p:cNvSpPr/>
              <p:nvPr/>
            </p:nvSpPr>
            <p:spPr>
              <a:xfrm>
                <a:off x="4895" y="2160"/>
                <a:ext cx="95" cy="95"/>
              </a:xfrm>
              <a:prstGeom prst="rect">
                <a:avLst/>
              </a:prstGeom>
              <a:solidFill>
                <a:srgbClr val="FF99CC"/>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4" name="Shape 564"/>
              <p:cNvSpPr/>
              <p:nvPr/>
            </p:nvSpPr>
            <p:spPr>
              <a:xfrm>
                <a:off x="5040" y="1007"/>
                <a:ext cx="95" cy="95"/>
              </a:xfrm>
              <a:prstGeom prst="rect">
                <a:avLst/>
              </a:prstGeom>
              <a:solidFill>
                <a:schemeClr val="accen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5" name="Shape 565"/>
              <p:cNvSpPr/>
              <p:nvPr/>
            </p:nvSpPr>
            <p:spPr>
              <a:xfrm>
                <a:off x="5040" y="1296"/>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6" name="Shape 566"/>
              <p:cNvSpPr/>
              <p:nvPr/>
            </p:nvSpPr>
            <p:spPr>
              <a:xfrm>
                <a:off x="5040" y="158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7" name="Shape 567"/>
              <p:cNvSpPr/>
              <p:nvPr/>
            </p:nvSpPr>
            <p:spPr>
              <a:xfrm>
                <a:off x="5040" y="1728"/>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8" name="Shape 568"/>
              <p:cNvSpPr/>
              <p:nvPr/>
            </p:nvSpPr>
            <p:spPr>
              <a:xfrm>
                <a:off x="5040" y="2015"/>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69" name="Shape 569"/>
              <p:cNvSpPr/>
              <p:nvPr/>
            </p:nvSpPr>
            <p:spPr>
              <a:xfrm>
                <a:off x="5040" y="2160"/>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70" name="Shape 570"/>
              <p:cNvSpPr/>
              <p:nvPr/>
            </p:nvSpPr>
            <p:spPr>
              <a:xfrm>
                <a:off x="5040" y="2304"/>
                <a:ext cx="95" cy="95"/>
              </a:xfrm>
              <a:prstGeom prst="rect">
                <a:avLst/>
              </a:prstGeom>
              <a:solidFill>
                <a:schemeClr val="accent2"/>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71" name="Shape 571"/>
              <p:cNvSpPr/>
              <p:nvPr/>
            </p:nvSpPr>
            <p:spPr>
              <a:xfrm>
                <a:off x="5040" y="1152"/>
                <a:ext cx="95" cy="95"/>
              </a:xfrm>
              <a:prstGeom prst="rect">
                <a:avLst/>
              </a:prstGeom>
              <a:solidFill>
                <a:srgbClr val="0000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72" name="Shape 572"/>
              <p:cNvSpPr/>
              <p:nvPr/>
            </p:nvSpPr>
            <p:spPr>
              <a:xfrm>
                <a:off x="5040" y="1871"/>
                <a:ext cx="95" cy="95"/>
              </a:xfrm>
              <a:prstGeom prst="rect">
                <a:avLst/>
              </a:prstGeom>
              <a:solidFill>
                <a:srgbClr val="CC99FF"/>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73" name="Shape 573"/>
              <p:cNvSpPr/>
              <p:nvPr/>
            </p:nvSpPr>
            <p:spPr>
              <a:xfrm>
                <a:off x="5040" y="1439"/>
                <a:ext cx="95" cy="95"/>
              </a:xfrm>
              <a:prstGeom prst="rect">
                <a:avLst/>
              </a:prstGeom>
              <a:solidFill>
                <a:srgbClr val="FFFF00"/>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grpSp>
      </p:grpSp>
      <p:sp>
        <p:nvSpPr>
          <p:cNvPr id="574" name="Shape 574"/>
          <p:cNvSpPr/>
          <p:nvPr/>
        </p:nvSpPr>
        <p:spPr>
          <a:xfrm>
            <a:off x="3844560" y="2929869"/>
            <a:ext cx="989012" cy="1350961"/>
          </a:xfrm>
          <a:prstGeom prst="rect">
            <a:avLst/>
          </a:prstGeom>
          <a:noFill/>
          <a:ln w="57150" cap="flat" cmpd="sng">
            <a:solidFill>
              <a:srgbClr val="FF0000"/>
            </a:solidFill>
            <a:prstDash val="solid"/>
            <a:miter/>
            <a:headEnd type="none" w="med" len="med"/>
            <a:tailEnd type="none" w="med" len="med"/>
          </a:ln>
        </p:spPr>
        <p:txBody>
          <a:bodyPr lIns="72000" tIns="36000" rIns="36000" bIns="360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75" name="Shape 575"/>
          <p:cNvSpPr txBox="1"/>
          <p:nvPr/>
        </p:nvSpPr>
        <p:spPr>
          <a:xfrm>
            <a:off x="5732098" y="2344082"/>
            <a:ext cx="1908320" cy="400109"/>
          </a:xfrm>
          <a:prstGeom prst="rect">
            <a:avLst/>
          </a:prstGeom>
          <a:noFill/>
          <a:ln>
            <a:noFill/>
          </a:ln>
        </p:spPr>
        <p:txBody>
          <a:bodyPr lIns="91425" tIns="45700" rIns="91425" bIns="45700" anchor="t" anchorCtr="0">
            <a:noAutofit/>
          </a:bodyPr>
          <a:lstStyle/>
          <a:p>
            <a:pPr marL="0" marR="0" lvl="0" indent="0" algn="l" rtl="0">
              <a:spcBef>
                <a:spcPts val="0"/>
              </a:spcBef>
              <a:buClr>
                <a:srgbClr val="333333"/>
              </a:buClr>
              <a:buSzPct val="25000"/>
              <a:buFont typeface="Arial"/>
              <a:buNone/>
            </a:pPr>
            <a:r>
              <a:rPr lang="en-GB" sz="2000">
                <a:solidFill>
                  <a:srgbClr val="333333"/>
                </a:solidFill>
                <a:latin typeface="Arial"/>
                <a:ea typeface="Arial"/>
                <a:cs typeface="Arial"/>
                <a:sym typeface="Arial"/>
              </a:rPr>
              <a:t>window/portion</a:t>
            </a:r>
          </a:p>
        </p:txBody>
      </p:sp>
      <p:sp>
        <p:nvSpPr>
          <p:cNvPr id="576" name="Shape 576"/>
          <p:cNvSpPr/>
          <p:nvPr/>
        </p:nvSpPr>
        <p:spPr>
          <a:xfrm>
            <a:off x="4884373" y="2680632"/>
            <a:ext cx="1520825" cy="287338"/>
          </a:xfrm>
          <a:custGeom>
            <a:avLst/>
            <a:gdLst/>
            <a:ahLst/>
            <a:cxnLst/>
            <a:rect l="0" t="0" r="0" b="0"/>
            <a:pathLst>
              <a:path w="120000" h="120000" extrusionOk="0">
                <a:moveTo>
                  <a:pt x="120000" y="8888"/>
                </a:moveTo>
                <a:cubicBezTo>
                  <a:pt x="106992" y="4444"/>
                  <a:pt x="93986" y="0"/>
                  <a:pt x="93146" y="13333"/>
                </a:cubicBezTo>
                <a:cubicBezTo>
                  <a:pt x="92307" y="26666"/>
                  <a:pt x="115804" y="77777"/>
                  <a:pt x="114965" y="88888"/>
                </a:cubicBezTo>
                <a:cubicBezTo>
                  <a:pt x="114125" y="99999"/>
                  <a:pt x="98601" y="81481"/>
                  <a:pt x="88111" y="80000"/>
                </a:cubicBezTo>
                <a:cubicBezTo>
                  <a:pt x="77622" y="78518"/>
                  <a:pt x="66713" y="73333"/>
                  <a:pt x="52027" y="80000"/>
                </a:cubicBezTo>
                <a:cubicBezTo>
                  <a:pt x="37342" y="86666"/>
                  <a:pt x="18671" y="103333"/>
                  <a:pt x="0" y="120000"/>
                </a:cubicBezTo>
              </a:path>
            </a:pathLst>
          </a:custGeom>
          <a:no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77" name="Shape 577"/>
          <p:cNvSpPr txBox="1"/>
          <p:nvPr/>
        </p:nvSpPr>
        <p:spPr>
          <a:xfrm>
            <a:off x="1044209" y="4895194"/>
            <a:ext cx="1724025" cy="349250"/>
          </a:xfrm>
          <a:prstGeom prst="rect">
            <a:avLst/>
          </a:prstGeom>
          <a:noFill/>
          <a:ln>
            <a:noFill/>
          </a:ln>
        </p:spPr>
        <p:txBody>
          <a:bodyPr lIns="91425" tIns="45700" rIns="91425" bIns="45700" anchor="t" anchorCtr="0">
            <a:noAutofit/>
          </a:bodyPr>
          <a:lstStyle/>
          <a:p>
            <a:pPr marL="0" marR="0" lvl="0" indent="0" algn="l" rtl="0">
              <a:spcBef>
                <a:spcPts val="0"/>
              </a:spcBef>
              <a:buClr>
                <a:srgbClr val="333333"/>
              </a:buClr>
              <a:buSzPct val="25000"/>
              <a:buFont typeface="Arial"/>
              <a:buNone/>
            </a:pPr>
            <a:r>
              <a:rPr lang="en-GB" sz="2000">
                <a:solidFill>
                  <a:srgbClr val="333333"/>
                </a:solidFill>
                <a:latin typeface="Arial"/>
                <a:ea typeface="Arial"/>
                <a:cs typeface="Arial"/>
                <a:sym typeface="Arial"/>
              </a:rPr>
              <a:t>input streams</a:t>
            </a:r>
          </a:p>
        </p:txBody>
      </p:sp>
      <p:sp>
        <p:nvSpPr>
          <p:cNvPr id="578" name="Shape 578"/>
          <p:cNvSpPr txBox="1"/>
          <p:nvPr/>
        </p:nvSpPr>
        <p:spPr>
          <a:xfrm>
            <a:off x="6508385" y="4858682"/>
            <a:ext cx="2287587" cy="349250"/>
          </a:xfrm>
          <a:prstGeom prst="rect">
            <a:avLst/>
          </a:prstGeom>
          <a:noFill/>
          <a:ln>
            <a:noFill/>
          </a:ln>
        </p:spPr>
        <p:txBody>
          <a:bodyPr lIns="91425" tIns="45700" rIns="91425" bIns="45700" anchor="t" anchorCtr="0">
            <a:noAutofit/>
          </a:bodyPr>
          <a:lstStyle/>
          <a:p>
            <a:pPr marL="0" marR="0" lvl="0" indent="0" algn="l" rtl="0">
              <a:spcBef>
                <a:spcPts val="0"/>
              </a:spcBef>
              <a:buClr>
                <a:srgbClr val="333333"/>
              </a:buClr>
              <a:buSzPct val="25000"/>
              <a:buFont typeface="Arial"/>
              <a:buNone/>
            </a:pPr>
            <a:r>
              <a:rPr lang="en-GB" sz="2000">
                <a:solidFill>
                  <a:srgbClr val="333333"/>
                </a:solidFill>
                <a:latin typeface="Arial"/>
                <a:ea typeface="Arial"/>
                <a:cs typeface="Arial"/>
                <a:sym typeface="Arial"/>
              </a:rPr>
              <a:t>streams of answer</a:t>
            </a:r>
          </a:p>
        </p:txBody>
      </p:sp>
      <p:sp>
        <p:nvSpPr>
          <p:cNvPr id="579" name="Shape 579"/>
          <p:cNvSpPr/>
          <p:nvPr/>
        </p:nvSpPr>
        <p:spPr>
          <a:xfrm>
            <a:off x="2215784" y="4264957"/>
            <a:ext cx="822324" cy="606425"/>
          </a:xfrm>
          <a:custGeom>
            <a:avLst/>
            <a:gdLst/>
            <a:ahLst/>
            <a:cxnLst/>
            <a:rect l="0" t="0" r="0" b="0"/>
            <a:pathLst>
              <a:path w="120000" h="120000" extrusionOk="0">
                <a:moveTo>
                  <a:pt x="12931" y="120000"/>
                </a:moveTo>
                <a:cubicBezTo>
                  <a:pt x="30905" y="117894"/>
                  <a:pt x="48879" y="115789"/>
                  <a:pt x="47068" y="111578"/>
                </a:cubicBezTo>
                <a:cubicBezTo>
                  <a:pt x="45258" y="107368"/>
                  <a:pt x="0" y="99999"/>
                  <a:pt x="2069" y="94736"/>
                </a:cubicBezTo>
                <a:cubicBezTo>
                  <a:pt x="4138" y="89473"/>
                  <a:pt x="42155" y="88771"/>
                  <a:pt x="59482" y="79999"/>
                </a:cubicBezTo>
                <a:cubicBezTo>
                  <a:pt x="76810" y="71228"/>
                  <a:pt x="95948" y="55438"/>
                  <a:pt x="106034" y="42105"/>
                </a:cubicBezTo>
                <a:cubicBezTo>
                  <a:pt x="116120" y="28771"/>
                  <a:pt x="118060" y="14385"/>
                  <a:pt x="120000" y="0"/>
                </a:cubicBezTo>
              </a:path>
            </a:pathLst>
          </a:custGeom>
          <a:no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80" name="Shape 580"/>
          <p:cNvSpPr/>
          <p:nvPr/>
        </p:nvSpPr>
        <p:spPr>
          <a:xfrm>
            <a:off x="6436948" y="5242857"/>
            <a:ext cx="1382712" cy="850899"/>
          </a:xfrm>
          <a:custGeom>
            <a:avLst/>
            <a:gdLst/>
            <a:ahLst/>
            <a:cxnLst/>
            <a:rect l="0" t="0" r="0" b="0"/>
            <a:pathLst>
              <a:path w="120000" h="120000" extrusionOk="0">
                <a:moveTo>
                  <a:pt x="120000" y="0"/>
                </a:moveTo>
                <a:cubicBezTo>
                  <a:pt x="105846" y="1374"/>
                  <a:pt x="91692" y="2749"/>
                  <a:pt x="91384" y="5999"/>
                </a:cubicBezTo>
                <a:cubicBezTo>
                  <a:pt x="91076" y="9249"/>
                  <a:pt x="117076" y="16249"/>
                  <a:pt x="118153" y="19499"/>
                </a:cubicBezTo>
                <a:cubicBezTo>
                  <a:pt x="119230" y="22749"/>
                  <a:pt x="110615" y="19750"/>
                  <a:pt x="97846" y="25500"/>
                </a:cubicBezTo>
                <a:cubicBezTo>
                  <a:pt x="85076" y="31250"/>
                  <a:pt x="57846" y="38249"/>
                  <a:pt x="41538" y="53999"/>
                </a:cubicBezTo>
                <a:cubicBezTo>
                  <a:pt x="25230" y="69749"/>
                  <a:pt x="12615" y="94874"/>
                  <a:pt x="0" y="120000"/>
                </a:cubicBezTo>
              </a:path>
            </a:pathLst>
          </a:custGeom>
          <a:no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Cambria"/>
              <a:ea typeface="Cambria"/>
              <a:cs typeface="Cambria"/>
              <a:sym typeface="Cambria"/>
            </a:endParaRPr>
          </a:p>
        </p:txBody>
      </p:sp>
      <p:sp>
        <p:nvSpPr>
          <p:cNvPr id="581" name="Shape 581"/>
          <p:cNvSpPr/>
          <p:nvPr/>
        </p:nvSpPr>
        <p:spPr>
          <a:xfrm>
            <a:off x="3144473" y="4366557"/>
            <a:ext cx="2389186" cy="2035175"/>
          </a:xfrm>
          <a:prstGeom prst="flowChartMagneticTape">
            <a:avLst/>
          </a:prstGeom>
          <a:solidFill>
            <a:srgbClr val="FFFFFF"/>
          </a:solid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Calibri"/>
              <a:buNone/>
            </a:pPr>
            <a:r>
              <a:rPr lang="en-GB" sz="2400">
                <a:solidFill>
                  <a:schemeClr val="dk1"/>
                </a:solidFill>
                <a:latin typeface="Calibri"/>
                <a:ea typeface="Calibri"/>
                <a:cs typeface="Calibri"/>
                <a:sym typeface="Calibri"/>
              </a:rPr>
              <a:t>Registered Continuous Query</a:t>
            </a:r>
          </a:p>
        </p:txBody>
      </p:sp>
      <p:sp>
        <p:nvSpPr>
          <p:cNvPr id="582" name="Shape 582"/>
          <p:cNvSpPr/>
          <p:nvPr/>
        </p:nvSpPr>
        <p:spPr>
          <a:xfrm>
            <a:off x="434610" y="2572682"/>
            <a:ext cx="2743199" cy="1981199"/>
          </a:xfrm>
          <a:prstGeom prst="cloudCallout">
            <a:avLst>
              <a:gd name="adj1" fmla="val -25266"/>
              <a:gd name="adj2" fmla="val 9311"/>
            </a:avLst>
          </a:prstGeom>
          <a:solidFill>
            <a:srgbClr val="B2B2B2"/>
          </a:solidFill>
          <a:ln>
            <a:noFill/>
          </a:ln>
        </p:spPr>
        <p:txBody>
          <a:bodyPr lIns="91425" tIns="45700" rIns="91425" bIns="45700" anchor="ctr" anchorCtr="0">
            <a:noAutofit/>
          </a:bodyPr>
          <a:lstStyle/>
          <a:p>
            <a:pPr marL="0" marR="0" lvl="0" indent="0" algn="ctr" rtl="0">
              <a:spcBef>
                <a:spcPts val="0"/>
              </a:spcBef>
              <a:buSzPct val="25000"/>
              <a:buNone/>
            </a:pPr>
            <a:r>
              <a:rPr lang="en-GB" sz="2400">
                <a:solidFill>
                  <a:srgbClr val="000000"/>
                </a:solidFill>
                <a:latin typeface="Calibri"/>
                <a:ea typeface="Calibri"/>
                <a:cs typeface="Calibri"/>
                <a:sym typeface="Calibri"/>
              </a:rPr>
              <a:t>Dynamic System</a:t>
            </a:r>
          </a:p>
        </p:txBody>
      </p:sp>
    </p:spTree>
    <p:extLst>
      <p:ext uri="{BB962C8B-B14F-4D97-AF65-F5344CB8AC3E}">
        <p14:creationId xmlns:p14="http://schemas.microsoft.com/office/powerpoint/2010/main" val="76098326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704"/>
            <a:ext cx="8229600" cy="4360298"/>
          </a:xfrm>
        </p:spPr>
        <p:txBody>
          <a:bodyPr>
            <a:normAutofit fontScale="85000" lnSpcReduction="10000"/>
          </a:bodyPr>
          <a:lstStyle/>
          <a:p>
            <a:r>
              <a:rPr lang="en-US" dirty="0"/>
              <a:t>Current Storm throughput </a:t>
            </a:r>
            <a:r>
              <a:rPr lang="en-US" dirty="0" smtClean="0"/>
              <a:t>up to 1.5 million </a:t>
            </a:r>
            <a:r>
              <a:rPr lang="en-US" dirty="0"/>
              <a:t>documents per </a:t>
            </a:r>
            <a:r>
              <a:rPr lang="en-US" dirty="0" smtClean="0"/>
              <a:t>hour</a:t>
            </a:r>
            <a:endParaRPr lang="en-US" dirty="0"/>
          </a:p>
          <a:p>
            <a:endParaRPr lang="en-US" dirty="0" smtClean="0"/>
          </a:p>
          <a:p>
            <a:r>
              <a:rPr lang="en-US" dirty="0" smtClean="0"/>
              <a:t>Average </a:t>
            </a:r>
            <a:r>
              <a:rPr lang="en-US" dirty="0"/>
              <a:t>of 140,000 HL7 messages actually processed per day with average latency of 60 milliseconds from ingest to </a:t>
            </a:r>
            <a:r>
              <a:rPr lang="en-US" dirty="0" smtClean="0"/>
              <a:t>persistence</a:t>
            </a:r>
            <a:endParaRPr lang="en-US" dirty="0"/>
          </a:p>
          <a:p>
            <a:endParaRPr lang="en-US" dirty="0" smtClean="0"/>
          </a:p>
          <a:p>
            <a:r>
              <a:rPr lang="en-US" dirty="0" smtClean="0"/>
              <a:t>Average </a:t>
            </a:r>
            <a:r>
              <a:rPr lang="en-US" dirty="0"/>
              <a:t>of 50,000 documents passed through annotators per day versus 5,000 </a:t>
            </a:r>
            <a:r>
              <a:rPr lang="en-US" dirty="0" smtClean="0"/>
              <a:t>historically</a:t>
            </a:r>
            <a:endParaRPr lang="en-US" dirty="0"/>
          </a:p>
          <a:p>
            <a:endParaRPr lang="en-US" dirty="0" smtClean="0"/>
          </a:p>
          <a:p>
            <a:r>
              <a:rPr lang="en-US" dirty="0" smtClean="0"/>
              <a:t>Actual </a:t>
            </a:r>
            <a:r>
              <a:rPr lang="en-US" dirty="0"/>
              <a:t>annotations of documents up to 6 times faster than previously </a:t>
            </a:r>
            <a:r>
              <a:rPr lang="en-US" dirty="0" smtClean="0"/>
              <a:t>accomplished</a:t>
            </a:r>
            <a:endParaRPr lang="en-US" dirty="0"/>
          </a:p>
          <a:p>
            <a:endParaRPr lang="en-US" dirty="0" smtClean="0"/>
          </a:p>
          <a:p>
            <a:r>
              <a:rPr lang="en-US" dirty="0" smtClean="0"/>
              <a:t>Free</a:t>
            </a:r>
            <a:r>
              <a:rPr lang="en-US" dirty="0"/>
              <a:t>-text search use cases that took over 30 minutes on old infrastructure completing in milliseconds in </a:t>
            </a:r>
            <a:r>
              <a:rPr lang="en-US" dirty="0" err="1" smtClean="0"/>
              <a:t>ElasticSearch</a:t>
            </a:r>
            <a:endParaRPr lang="en-US" dirty="0"/>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Operational Statistics</a:t>
            </a:r>
            <a:endParaRPr lang="en-US" dirty="0"/>
          </a:p>
        </p:txBody>
      </p:sp>
    </p:spTree>
    <p:extLst>
      <p:ext uri="{BB962C8B-B14F-4D97-AF65-F5344CB8AC3E}">
        <p14:creationId xmlns:p14="http://schemas.microsoft.com/office/powerpoint/2010/main" val="18668308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953002"/>
          </a:xfrm>
        </p:spPr>
        <p:txBody>
          <a:bodyPr>
            <a:normAutofit/>
          </a:bodyPr>
          <a:lstStyle/>
          <a:p>
            <a:r>
              <a:rPr lang="en-US" sz="2000" dirty="0" smtClean="0"/>
              <a:t>Challenges</a:t>
            </a:r>
          </a:p>
          <a:p>
            <a:pPr lvl="1"/>
            <a:r>
              <a:rPr lang="en-US" sz="1800" dirty="0" smtClean="0"/>
              <a:t>Multiple layers</a:t>
            </a:r>
          </a:p>
          <a:p>
            <a:pPr lvl="2"/>
            <a:r>
              <a:rPr lang="en-US" sz="1600" dirty="0" smtClean="0"/>
              <a:t>Lots of events, data</a:t>
            </a:r>
          </a:p>
          <a:p>
            <a:pPr lvl="1"/>
            <a:r>
              <a:rPr lang="en-US" sz="1800" dirty="0" smtClean="0"/>
              <a:t>Complex</a:t>
            </a:r>
          </a:p>
          <a:p>
            <a:pPr lvl="2"/>
            <a:r>
              <a:rPr lang="en-US" sz="1600" dirty="0" smtClean="0"/>
              <a:t>Lots of different languages and data structures</a:t>
            </a:r>
          </a:p>
          <a:p>
            <a:pPr lvl="1"/>
            <a:r>
              <a:rPr lang="en-US" sz="1800" dirty="0" smtClean="0"/>
              <a:t>Difficult to maintain</a:t>
            </a:r>
          </a:p>
          <a:p>
            <a:pPr lvl="2"/>
            <a:r>
              <a:rPr lang="en-US" sz="1600" dirty="0" smtClean="0"/>
              <a:t>Lots of moving pieces/components/technologies</a:t>
            </a:r>
          </a:p>
          <a:p>
            <a:pPr lvl="2"/>
            <a:r>
              <a:rPr lang="en-US" sz="1600" dirty="0" smtClean="0"/>
              <a:t>Lots of changes for the business</a:t>
            </a:r>
          </a:p>
          <a:p>
            <a:pPr lvl="2"/>
            <a:endParaRPr lang="en-US" sz="1600" dirty="0"/>
          </a:p>
          <a:p>
            <a:r>
              <a:rPr lang="en-US" sz="2000" dirty="0" smtClean="0"/>
              <a:t>Need for Practical Lambda approach</a:t>
            </a:r>
          </a:p>
          <a:p>
            <a:pPr lvl="1"/>
            <a:r>
              <a:rPr lang="en-US" sz="1800" dirty="0" smtClean="0"/>
              <a:t>Based on real-world implementations</a:t>
            </a:r>
          </a:p>
          <a:p>
            <a:pPr lvl="1"/>
            <a:r>
              <a:rPr lang="en-US" sz="1800" dirty="0" smtClean="0"/>
              <a:t>Metadata model (events and data)</a:t>
            </a:r>
          </a:p>
          <a:p>
            <a:pPr lvl="1"/>
            <a:r>
              <a:rPr lang="en-US" sz="1800" dirty="0" smtClean="0"/>
              <a:t>Discrete data (query focused datasets)</a:t>
            </a:r>
          </a:p>
          <a:p>
            <a:pPr lvl="1"/>
            <a:r>
              <a:rPr lang="en-US" sz="1800" dirty="0" smtClean="0"/>
              <a:t>Data convergence (holistic query focused dataset)</a:t>
            </a:r>
          </a:p>
          <a:p>
            <a:pPr lvl="1"/>
            <a:endParaRPr lang="en-US" sz="1800" dirty="0" smtClean="0"/>
          </a:p>
          <a:p>
            <a:pPr marL="228600" lvl="1" indent="0">
              <a:buNone/>
            </a:pPr>
            <a:endParaRPr lang="en-US" sz="1800" dirty="0" smtClean="0"/>
          </a:p>
          <a:p>
            <a:pPr lvl="1"/>
            <a:endParaRPr lang="en-US" sz="1800" dirty="0"/>
          </a:p>
        </p:txBody>
      </p:sp>
      <p:sp>
        <p:nvSpPr>
          <p:cNvPr id="3" name="Title 2"/>
          <p:cNvSpPr>
            <a:spLocks noGrp="1"/>
          </p:cNvSpPr>
          <p:nvPr>
            <p:ph type="title"/>
          </p:nvPr>
        </p:nvSpPr>
        <p:spPr/>
        <p:txBody>
          <a:bodyPr/>
          <a:lstStyle/>
          <a:p>
            <a:r>
              <a:rPr lang="en-US" dirty="0" smtClean="0"/>
              <a:t>Implementing Lambda</a:t>
            </a:r>
            <a:endParaRPr lang="en-US" dirty="0"/>
          </a:p>
        </p:txBody>
      </p:sp>
    </p:spTree>
    <p:extLst>
      <p:ext uri="{BB962C8B-B14F-4D97-AF65-F5344CB8AC3E}">
        <p14:creationId xmlns:p14="http://schemas.microsoft.com/office/powerpoint/2010/main" val="36537625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708" y="1377398"/>
            <a:ext cx="9145230" cy="3831702"/>
          </a:xfrm>
          <a:prstGeom prst="rect">
            <a:avLst/>
          </a:prstGeom>
        </p:spPr>
      </p:pic>
      <p:sp>
        <p:nvSpPr>
          <p:cNvPr id="3" name="Title 2"/>
          <p:cNvSpPr>
            <a:spLocks noGrp="1"/>
          </p:cNvSpPr>
          <p:nvPr>
            <p:ph type="title"/>
          </p:nvPr>
        </p:nvSpPr>
        <p:spPr/>
        <p:txBody>
          <a:bodyPr/>
          <a:lstStyle/>
          <a:p>
            <a:r>
              <a:rPr lang="en-US" dirty="0" smtClean="0"/>
              <a:t>Active Executor Lambda Framework</a:t>
            </a:r>
            <a:endParaRPr lang="en-US" dirty="0"/>
          </a:p>
        </p:txBody>
      </p:sp>
    </p:spTree>
    <p:extLst>
      <p:ext uri="{BB962C8B-B14F-4D97-AF65-F5344CB8AC3E}">
        <p14:creationId xmlns:p14="http://schemas.microsoft.com/office/powerpoint/2010/main" val="166272195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Big Data Logic Style</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63</a:t>
            </a:fld>
            <a:endParaRPr lang="it-IT" altLang="en-US"/>
          </a:p>
        </p:txBody>
      </p:sp>
      <p:pic>
        <p:nvPicPr>
          <p:cNvPr id="6" name="Picture 5" descr="Screen Shot 2017-09-01 at 15.32.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90" y="1388974"/>
            <a:ext cx="8547899" cy="3047910"/>
          </a:xfrm>
          <a:prstGeom prst="rect">
            <a:avLst/>
          </a:prstGeom>
        </p:spPr>
      </p:pic>
      <p:sp>
        <p:nvSpPr>
          <p:cNvPr id="7" name="TextBox 6"/>
          <p:cNvSpPr txBox="1"/>
          <p:nvPr/>
        </p:nvSpPr>
        <p:spPr>
          <a:xfrm>
            <a:off x="1464336" y="4846277"/>
            <a:ext cx="6763390" cy="1200328"/>
          </a:xfrm>
          <a:prstGeom prst="rect">
            <a:avLst/>
          </a:prstGeom>
          <a:noFill/>
        </p:spPr>
        <p:txBody>
          <a:bodyPr wrap="none" rtlCol="0">
            <a:spAutoFit/>
          </a:bodyPr>
          <a:lstStyle/>
          <a:p>
            <a:pPr marL="342900" indent="-342900">
              <a:buFontTx/>
              <a:buChar char="-"/>
            </a:pPr>
            <a:r>
              <a:rPr lang="en-CA" dirty="0" smtClean="0"/>
              <a:t>Born in Microsoft, MSDN field guide</a:t>
            </a:r>
          </a:p>
          <a:p>
            <a:pPr marL="342900" indent="-342900">
              <a:buFontTx/>
              <a:buChar char="-"/>
            </a:pPr>
            <a:r>
              <a:rPr lang="en-CA" dirty="0" smtClean="0"/>
              <a:t>More like a reference architecture than a style</a:t>
            </a:r>
          </a:p>
          <a:p>
            <a:pPr marL="342900" indent="-342900">
              <a:buFontTx/>
              <a:buChar char="-"/>
            </a:pPr>
            <a:r>
              <a:rPr lang="en-CA" dirty="0" smtClean="0"/>
              <a:t>Overly Similar to Lambda</a:t>
            </a:r>
            <a:endParaRPr lang="en-CA" dirty="0"/>
          </a:p>
        </p:txBody>
      </p:sp>
    </p:spTree>
    <p:extLst>
      <p:ext uri="{BB962C8B-B14F-4D97-AF65-F5344CB8AC3E}">
        <p14:creationId xmlns:p14="http://schemas.microsoft.com/office/powerpoint/2010/main" val="3688642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Big Data Logic Style</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64</a:t>
            </a:fld>
            <a:endParaRPr lang="it-IT" altLang="en-US"/>
          </a:p>
        </p:txBody>
      </p:sp>
      <p:pic>
        <p:nvPicPr>
          <p:cNvPr id="6" name="Picture 5" descr="Screen Shot 2017-09-01 at 15.32.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90" y="1388974"/>
            <a:ext cx="8547899" cy="3047910"/>
          </a:xfrm>
          <a:prstGeom prst="rect">
            <a:avLst/>
          </a:prstGeom>
        </p:spPr>
      </p:pic>
      <p:sp>
        <p:nvSpPr>
          <p:cNvPr id="3" name="TextBox 2"/>
          <p:cNvSpPr txBox="1"/>
          <p:nvPr/>
        </p:nvSpPr>
        <p:spPr>
          <a:xfrm>
            <a:off x="751607" y="5209100"/>
            <a:ext cx="2169133" cy="830997"/>
          </a:xfrm>
          <a:prstGeom prst="rect">
            <a:avLst/>
          </a:prstGeom>
          <a:noFill/>
        </p:spPr>
        <p:txBody>
          <a:bodyPr wrap="none" rtlCol="0">
            <a:spAutoFit/>
          </a:bodyPr>
          <a:lstStyle/>
          <a:p>
            <a:r>
              <a:rPr lang="en-CA" dirty="0" smtClean="0"/>
              <a:t>Data-Intensive</a:t>
            </a:r>
            <a:br>
              <a:rPr lang="en-CA" dirty="0" smtClean="0"/>
            </a:br>
            <a:r>
              <a:rPr lang="en-CA" dirty="0" smtClean="0"/>
              <a:t>Components</a:t>
            </a:r>
            <a:endParaRPr lang="en-CA" dirty="0"/>
          </a:p>
        </p:txBody>
      </p:sp>
      <p:cxnSp>
        <p:nvCxnSpPr>
          <p:cNvPr id="10" name="Straight Connector 9"/>
          <p:cNvCxnSpPr/>
          <p:nvPr/>
        </p:nvCxnSpPr>
        <p:spPr bwMode="auto">
          <a:xfrm flipV="1">
            <a:off x="1399542" y="3356111"/>
            <a:ext cx="803441" cy="1827073"/>
          </a:xfrm>
          <a:prstGeom prst="line">
            <a:avLst/>
          </a:prstGeom>
          <a:solidFill>
            <a:schemeClr val="accent1"/>
          </a:solidFill>
          <a:ln w="12700" cap="flat" cmpd="sng" algn="ctr">
            <a:solidFill>
              <a:srgbClr val="FF0909"/>
            </a:solidFill>
            <a:prstDash val="solid"/>
            <a:round/>
            <a:headEnd type="oval" w="med" len="med"/>
            <a:tailEnd type="oval" w="med" len="med"/>
          </a:ln>
          <a:effectLst/>
        </p:spPr>
      </p:cxnSp>
      <p:cxnSp>
        <p:nvCxnSpPr>
          <p:cNvPr id="12" name="Straight Connector 11"/>
          <p:cNvCxnSpPr/>
          <p:nvPr/>
        </p:nvCxnSpPr>
        <p:spPr bwMode="auto">
          <a:xfrm flipV="1">
            <a:off x="1399542" y="2267642"/>
            <a:ext cx="738647" cy="2915542"/>
          </a:xfrm>
          <a:prstGeom prst="line">
            <a:avLst/>
          </a:prstGeom>
          <a:solidFill>
            <a:schemeClr val="accent1"/>
          </a:solidFill>
          <a:ln w="12700" cap="flat" cmpd="sng" algn="ctr">
            <a:solidFill>
              <a:srgbClr val="FF0909"/>
            </a:solidFill>
            <a:prstDash val="solid"/>
            <a:round/>
            <a:headEnd type="oval" w="med" len="med"/>
            <a:tailEnd type="oval" w="med" len="med"/>
          </a:ln>
          <a:effectLst/>
        </p:spPr>
      </p:cxnSp>
      <p:cxnSp>
        <p:nvCxnSpPr>
          <p:cNvPr id="14" name="Straight Connector 13"/>
          <p:cNvCxnSpPr/>
          <p:nvPr/>
        </p:nvCxnSpPr>
        <p:spPr bwMode="auto">
          <a:xfrm flipV="1">
            <a:off x="2397364" y="3433859"/>
            <a:ext cx="2151148" cy="1840030"/>
          </a:xfrm>
          <a:prstGeom prst="line">
            <a:avLst/>
          </a:prstGeom>
          <a:solidFill>
            <a:schemeClr val="accent1"/>
          </a:solidFill>
          <a:ln w="12700" cap="flat" cmpd="sng" algn="ctr">
            <a:solidFill>
              <a:srgbClr val="FF0909"/>
            </a:solidFill>
            <a:prstDash val="solid"/>
            <a:round/>
            <a:headEnd type="oval" w="med" len="med"/>
            <a:tailEnd type="oval" w="med" len="med"/>
          </a:ln>
          <a:effectLst/>
        </p:spPr>
      </p:cxnSp>
      <p:cxnSp>
        <p:nvCxnSpPr>
          <p:cNvPr id="16" name="Straight Connector 15"/>
          <p:cNvCxnSpPr/>
          <p:nvPr/>
        </p:nvCxnSpPr>
        <p:spPr bwMode="auto">
          <a:xfrm flipV="1">
            <a:off x="2410323" y="2332432"/>
            <a:ext cx="2202983" cy="2928500"/>
          </a:xfrm>
          <a:prstGeom prst="line">
            <a:avLst/>
          </a:prstGeom>
          <a:solidFill>
            <a:schemeClr val="accent1"/>
          </a:solidFill>
          <a:ln w="12700" cap="flat" cmpd="sng" algn="ctr">
            <a:solidFill>
              <a:srgbClr val="FF0909"/>
            </a:solidFill>
            <a:prstDash val="solid"/>
            <a:round/>
            <a:headEnd type="oval" w="med" len="med"/>
            <a:tailEnd type="oval" w="med" len="med"/>
          </a:ln>
          <a:effectLst/>
        </p:spPr>
      </p:cxnSp>
      <p:cxnSp>
        <p:nvCxnSpPr>
          <p:cNvPr id="18" name="Straight Connector 17"/>
          <p:cNvCxnSpPr/>
          <p:nvPr/>
        </p:nvCxnSpPr>
        <p:spPr bwMode="auto">
          <a:xfrm flipV="1">
            <a:off x="2889796" y="3071036"/>
            <a:ext cx="4224544" cy="2682298"/>
          </a:xfrm>
          <a:prstGeom prst="line">
            <a:avLst/>
          </a:prstGeom>
          <a:solidFill>
            <a:schemeClr val="accent1"/>
          </a:solidFill>
          <a:ln w="12700" cap="flat" cmpd="sng" algn="ctr">
            <a:solidFill>
              <a:srgbClr val="FF0909"/>
            </a:solidFill>
            <a:prstDash val="solid"/>
            <a:round/>
            <a:headEnd type="oval" w="med" len="med"/>
            <a:tailEnd type="oval" w="med" len="med"/>
          </a:ln>
          <a:effectLst/>
        </p:spPr>
      </p:cxnSp>
      <p:cxnSp>
        <p:nvCxnSpPr>
          <p:cNvPr id="21" name="Straight Connector 20"/>
          <p:cNvCxnSpPr/>
          <p:nvPr/>
        </p:nvCxnSpPr>
        <p:spPr bwMode="auto">
          <a:xfrm flipV="1">
            <a:off x="2889796" y="3394985"/>
            <a:ext cx="4963192" cy="2358349"/>
          </a:xfrm>
          <a:prstGeom prst="line">
            <a:avLst/>
          </a:prstGeom>
          <a:solidFill>
            <a:schemeClr val="accent1"/>
          </a:solidFill>
          <a:ln w="12700" cap="flat" cmpd="sng" algn="ctr">
            <a:solidFill>
              <a:srgbClr val="FF0909"/>
            </a:solidFill>
            <a:prstDash val="solid"/>
            <a:round/>
            <a:headEnd type="oval" w="med" len="med"/>
            <a:tailEnd type="oval" w="med" len="med"/>
          </a:ln>
          <a:effectLst/>
        </p:spPr>
      </p:cxnSp>
    </p:spTree>
    <p:extLst>
      <p:ext uri="{BB962C8B-B14F-4D97-AF65-F5344CB8AC3E}">
        <p14:creationId xmlns:p14="http://schemas.microsoft.com/office/powerpoint/2010/main" val="3002337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For Example: Lambda Architecture!</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65</a:t>
            </a:fld>
            <a:endParaRPr lang="it-IT" altLang="en-US"/>
          </a:p>
        </p:txBody>
      </p:sp>
      <p:sp>
        <p:nvSpPr>
          <p:cNvPr id="6" name="Shape 645"/>
          <p:cNvSpPr/>
          <p:nvPr/>
        </p:nvSpPr>
        <p:spPr>
          <a:xfrm>
            <a:off x="698985" y="4087456"/>
            <a:ext cx="7979100" cy="315900"/>
          </a:xfrm>
          <a:prstGeom prst="rect">
            <a:avLst/>
          </a:pr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mbria"/>
              <a:buNone/>
            </a:pPr>
            <a:endParaRPr sz="2400" b="0" i="0" u="none" strike="noStrike" cap="none">
              <a:solidFill>
                <a:schemeClr val="dk1"/>
              </a:solidFill>
              <a:latin typeface="Times New Roman"/>
              <a:ea typeface="Times New Roman"/>
              <a:cs typeface="Times New Roman"/>
              <a:sym typeface="Times New Roman"/>
            </a:endParaRPr>
          </a:p>
        </p:txBody>
      </p:sp>
      <p:sp>
        <p:nvSpPr>
          <p:cNvPr id="7" name="Shape 647"/>
          <p:cNvSpPr/>
          <p:nvPr/>
        </p:nvSpPr>
        <p:spPr>
          <a:xfrm>
            <a:off x="2633527" y="2016052"/>
            <a:ext cx="4608600" cy="432000"/>
          </a:xfrm>
          <a:prstGeom prst="rect">
            <a:avLst/>
          </a:prstGeom>
          <a:solidFill>
            <a:schemeClr val="accent1"/>
          </a:solidFill>
          <a:ln w="10775" cap="flat" cmpd="sng">
            <a:solidFill>
              <a:srgbClr val="3359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Coordinator (Kafka)</a:t>
            </a:r>
          </a:p>
        </p:txBody>
      </p:sp>
      <p:sp>
        <p:nvSpPr>
          <p:cNvPr id="8" name="Shape 648"/>
          <p:cNvSpPr/>
          <p:nvPr/>
        </p:nvSpPr>
        <p:spPr>
          <a:xfrm>
            <a:off x="2634643" y="3960269"/>
            <a:ext cx="5696700" cy="432000"/>
          </a:xfrm>
          <a:prstGeom prst="rect">
            <a:avLst/>
          </a:prstGeom>
          <a:solidFill>
            <a:schemeClr val="accent1"/>
          </a:solidFill>
          <a:ln w="10775" cap="flat" cmpd="sng">
            <a:solidFill>
              <a:srgbClr val="3359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Orchestrator (Hadoop Cluster)</a:t>
            </a:r>
          </a:p>
        </p:txBody>
      </p:sp>
      <p:sp>
        <p:nvSpPr>
          <p:cNvPr id="9" name="Shape 649"/>
          <p:cNvSpPr/>
          <p:nvPr/>
        </p:nvSpPr>
        <p:spPr>
          <a:xfrm>
            <a:off x="7268308" y="3019685"/>
            <a:ext cx="720000" cy="648000"/>
          </a:xfrm>
          <a:prstGeom prst="can">
            <a:avLst>
              <a:gd name="adj" fmla="val 25000"/>
            </a:avLst>
          </a:prstGeom>
          <a:solidFill>
            <a:srgbClr val="5C7441"/>
          </a:solidFill>
          <a:ln w="10775" cap="flat" cmpd="sng">
            <a:solidFill>
              <a:srgbClr val="3D4D2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Data Store</a:t>
            </a:r>
          </a:p>
        </p:txBody>
      </p:sp>
      <p:sp>
        <p:nvSpPr>
          <p:cNvPr id="10" name="Shape 650"/>
          <p:cNvSpPr/>
          <p:nvPr/>
        </p:nvSpPr>
        <p:spPr>
          <a:xfrm>
            <a:off x="5810635" y="3024165"/>
            <a:ext cx="1151999" cy="648000"/>
          </a:xfrm>
          <a:prstGeom prst="rect">
            <a:avLst/>
          </a:prstGeom>
          <a:solidFill>
            <a:srgbClr val="685571"/>
          </a:solidFill>
          <a:ln w="10775" cap="flat" cmpd="sng">
            <a:solidFill>
              <a:srgbClr val="68557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Batch Layer</a:t>
            </a:r>
          </a:p>
        </p:txBody>
      </p:sp>
      <p:sp>
        <p:nvSpPr>
          <p:cNvPr id="11" name="Shape 651"/>
          <p:cNvSpPr/>
          <p:nvPr/>
        </p:nvSpPr>
        <p:spPr>
          <a:xfrm>
            <a:off x="4352964" y="3024165"/>
            <a:ext cx="1152000" cy="648000"/>
          </a:xfrm>
          <a:prstGeom prst="rect">
            <a:avLst/>
          </a:prstGeom>
          <a:solidFill>
            <a:srgbClr val="3C636A"/>
          </a:solidFill>
          <a:ln w="10775" cap="flat" cmpd="sng">
            <a:solidFill>
              <a:srgbClr val="3C636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Speed Layer</a:t>
            </a:r>
          </a:p>
        </p:txBody>
      </p:sp>
      <p:sp>
        <p:nvSpPr>
          <p:cNvPr id="12" name="Shape 652"/>
          <p:cNvSpPr/>
          <p:nvPr/>
        </p:nvSpPr>
        <p:spPr>
          <a:xfrm>
            <a:off x="2705535" y="2880149"/>
            <a:ext cx="1152000" cy="648000"/>
          </a:xfrm>
          <a:prstGeom prst="rect">
            <a:avLst/>
          </a:prstGeom>
          <a:solidFill>
            <a:srgbClr val="FFC000"/>
          </a:solidFill>
          <a:ln>
            <a:noFill/>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Serving Layer</a:t>
            </a:r>
          </a:p>
        </p:txBody>
      </p:sp>
      <p:sp>
        <p:nvSpPr>
          <p:cNvPr id="13" name="Shape 653"/>
          <p:cNvSpPr/>
          <p:nvPr/>
        </p:nvSpPr>
        <p:spPr>
          <a:xfrm>
            <a:off x="2785927" y="2953186"/>
            <a:ext cx="1152000" cy="648000"/>
          </a:xfrm>
          <a:prstGeom prst="rect">
            <a:avLst/>
          </a:prstGeom>
          <a:solidFill>
            <a:srgbClr val="FFC000"/>
          </a:solidFill>
          <a:ln>
            <a:noFill/>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Serving Layer</a:t>
            </a:r>
          </a:p>
        </p:txBody>
      </p:sp>
      <p:sp>
        <p:nvSpPr>
          <p:cNvPr id="14" name="Shape 654"/>
          <p:cNvSpPr/>
          <p:nvPr/>
        </p:nvSpPr>
        <p:spPr>
          <a:xfrm>
            <a:off x="2921560" y="3024165"/>
            <a:ext cx="1152000" cy="648000"/>
          </a:xfrm>
          <a:prstGeom prst="rect">
            <a:avLst/>
          </a:prstGeom>
          <a:solidFill>
            <a:srgbClr val="FFC000"/>
          </a:solidFill>
          <a:ln>
            <a:noFill/>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Serving Layer</a:t>
            </a:r>
          </a:p>
        </p:txBody>
      </p:sp>
      <p:sp>
        <p:nvSpPr>
          <p:cNvPr id="15" name="Shape 655"/>
          <p:cNvSpPr/>
          <p:nvPr/>
        </p:nvSpPr>
        <p:spPr>
          <a:xfrm>
            <a:off x="672543" y="1908040"/>
            <a:ext cx="1053600" cy="684000"/>
          </a:xfrm>
          <a:prstGeom prst="bevel">
            <a:avLst>
              <a:gd name="adj" fmla="val 12500"/>
            </a:avLst>
          </a:prstGeom>
          <a:solidFill>
            <a:srgbClr val="5C7441"/>
          </a:solidFill>
          <a:ln w="10775" cap="flat" cmpd="sng">
            <a:solidFill>
              <a:srgbClr val="3D4D2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Data Source</a:t>
            </a:r>
          </a:p>
        </p:txBody>
      </p:sp>
      <p:sp>
        <p:nvSpPr>
          <p:cNvPr id="16" name="Shape 656"/>
          <p:cNvSpPr/>
          <p:nvPr/>
        </p:nvSpPr>
        <p:spPr>
          <a:xfrm>
            <a:off x="977343" y="2862147"/>
            <a:ext cx="1053600" cy="684000"/>
          </a:xfrm>
          <a:prstGeom prst="bevel">
            <a:avLst>
              <a:gd name="adj" fmla="val 12500"/>
            </a:avLst>
          </a:prstGeom>
          <a:solidFill>
            <a:srgbClr val="5C7441"/>
          </a:solidFill>
          <a:ln w="10775" cap="flat" cmpd="sng">
            <a:solidFill>
              <a:srgbClr val="3D4D2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GB" sz="1800">
                <a:solidFill>
                  <a:schemeClr val="lt1"/>
                </a:solidFill>
                <a:latin typeface="Cambria"/>
                <a:ea typeface="Cambria"/>
                <a:cs typeface="Cambria"/>
                <a:sym typeface="Cambria"/>
              </a:rPr>
              <a:t>Data Source</a:t>
            </a:r>
          </a:p>
        </p:txBody>
      </p:sp>
      <p:grpSp>
        <p:nvGrpSpPr>
          <p:cNvPr id="17" name="Shape 657"/>
          <p:cNvGrpSpPr/>
          <p:nvPr/>
        </p:nvGrpSpPr>
        <p:grpSpPr>
          <a:xfrm>
            <a:off x="1158765" y="3727417"/>
            <a:ext cx="593204" cy="864096"/>
            <a:chOff x="206945" y="4581128"/>
            <a:chExt cx="593204" cy="864096"/>
          </a:xfrm>
        </p:grpSpPr>
        <p:sp>
          <p:nvSpPr>
            <p:cNvPr id="18" name="Shape 658"/>
            <p:cNvSpPr/>
            <p:nvPr/>
          </p:nvSpPr>
          <p:spPr>
            <a:xfrm>
              <a:off x="395536" y="4581128"/>
              <a:ext cx="216023" cy="216023"/>
            </a:xfrm>
            <a:prstGeom prst="ellipse">
              <a:avLst/>
            </a:prstGeom>
            <a:solidFill>
              <a:srgbClr val="FF40FF"/>
            </a:solidFill>
            <a:ln w="10775" cap="flat" cmpd="sng">
              <a:solidFill>
                <a:srgbClr val="FF40FF">
                  <a:alpha val="40784"/>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mbria"/>
                <a:ea typeface="Cambria"/>
                <a:cs typeface="Cambria"/>
                <a:sym typeface="Cambria"/>
              </a:endParaRPr>
            </a:p>
          </p:txBody>
        </p:sp>
        <p:cxnSp>
          <p:nvCxnSpPr>
            <p:cNvPr id="19" name="Shape 659"/>
            <p:cNvCxnSpPr>
              <a:stCxn id="18" idx="4"/>
            </p:cNvCxnSpPr>
            <p:nvPr/>
          </p:nvCxnSpPr>
          <p:spPr>
            <a:xfrm>
              <a:off x="503548" y="4797152"/>
              <a:ext cx="0" cy="360000"/>
            </a:xfrm>
            <a:prstGeom prst="straightConnector1">
              <a:avLst/>
            </a:prstGeom>
            <a:noFill/>
            <a:ln w="19050" cap="flat" cmpd="sng">
              <a:solidFill>
                <a:srgbClr val="FF40FF">
                  <a:alpha val="40784"/>
                </a:srgbClr>
              </a:solidFill>
              <a:prstDash val="solid"/>
              <a:round/>
              <a:headEnd type="none" w="med" len="med"/>
              <a:tailEnd type="none" w="med" len="med"/>
            </a:ln>
          </p:spPr>
        </p:cxnSp>
        <p:cxnSp>
          <p:nvCxnSpPr>
            <p:cNvPr id="20" name="Shape 660"/>
            <p:cNvCxnSpPr/>
            <p:nvPr/>
          </p:nvCxnSpPr>
          <p:spPr>
            <a:xfrm flipH="1">
              <a:off x="332284" y="5157192"/>
              <a:ext cx="171263" cy="288032"/>
            </a:xfrm>
            <a:prstGeom prst="straightConnector1">
              <a:avLst/>
            </a:prstGeom>
            <a:noFill/>
            <a:ln w="19050" cap="flat" cmpd="sng">
              <a:solidFill>
                <a:srgbClr val="FF40FF">
                  <a:alpha val="40784"/>
                </a:srgbClr>
              </a:solidFill>
              <a:prstDash val="solid"/>
              <a:round/>
              <a:headEnd type="none" w="med" len="med"/>
              <a:tailEnd type="none" w="med" len="med"/>
            </a:ln>
          </p:spPr>
        </p:cxnSp>
        <p:cxnSp>
          <p:nvCxnSpPr>
            <p:cNvPr id="21" name="Shape 661"/>
            <p:cNvCxnSpPr/>
            <p:nvPr/>
          </p:nvCxnSpPr>
          <p:spPr>
            <a:xfrm>
              <a:off x="503547" y="5157192"/>
              <a:ext cx="171263" cy="288032"/>
            </a:xfrm>
            <a:prstGeom prst="straightConnector1">
              <a:avLst/>
            </a:prstGeom>
            <a:noFill/>
            <a:ln w="19050" cap="flat" cmpd="sng">
              <a:solidFill>
                <a:srgbClr val="FF40FF">
                  <a:alpha val="40784"/>
                </a:srgbClr>
              </a:solidFill>
              <a:prstDash val="solid"/>
              <a:round/>
              <a:headEnd type="none" w="med" len="med"/>
              <a:tailEnd type="none" w="med" len="med"/>
            </a:ln>
          </p:spPr>
        </p:cxnSp>
        <p:cxnSp>
          <p:nvCxnSpPr>
            <p:cNvPr id="22" name="Shape 662"/>
            <p:cNvCxnSpPr/>
            <p:nvPr/>
          </p:nvCxnSpPr>
          <p:spPr>
            <a:xfrm>
              <a:off x="206945" y="4941167"/>
              <a:ext cx="593204" cy="0"/>
            </a:xfrm>
            <a:prstGeom prst="straightConnector1">
              <a:avLst/>
            </a:prstGeom>
            <a:noFill/>
            <a:ln w="19050" cap="flat" cmpd="sng">
              <a:solidFill>
                <a:srgbClr val="FF40FF">
                  <a:alpha val="40784"/>
                </a:srgbClr>
              </a:solidFill>
              <a:prstDash val="solid"/>
              <a:round/>
              <a:headEnd type="none" w="med" len="med"/>
              <a:tailEnd type="none" w="med" len="med"/>
            </a:ln>
          </p:spPr>
        </p:cxnSp>
      </p:grpSp>
      <p:cxnSp>
        <p:nvCxnSpPr>
          <p:cNvPr id="23" name="Shape 663"/>
          <p:cNvCxnSpPr>
            <a:stCxn id="11" idx="2"/>
          </p:cNvCxnSpPr>
          <p:nvPr/>
        </p:nvCxnSpPr>
        <p:spPr>
          <a:xfrm>
            <a:off x="4928964" y="3672165"/>
            <a:ext cx="0" cy="288000"/>
          </a:xfrm>
          <a:prstGeom prst="straightConnector1">
            <a:avLst/>
          </a:prstGeom>
          <a:noFill/>
          <a:ln w="28575" cap="flat" cmpd="sng">
            <a:solidFill>
              <a:schemeClr val="accent1"/>
            </a:solidFill>
            <a:prstDash val="solid"/>
            <a:round/>
            <a:headEnd type="triangle" w="lg" len="lg"/>
            <a:tailEnd type="triangle" w="lg" len="lg"/>
          </a:ln>
        </p:spPr>
      </p:cxnSp>
      <p:cxnSp>
        <p:nvCxnSpPr>
          <p:cNvPr id="24" name="Shape 664"/>
          <p:cNvCxnSpPr/>
          <p:nvPr/>
        </p:nvCxnSpPr>
        <p:spPr>
          <a:xfrm>
            <a:off x="6386700" y="3667756"/>
            <a:ext cx="0" cy="288000"/>
          </a:xfrm>
          <a:prstGeom prst="straightConnector1">
            <a:avLst/>
          </a:prstGeom>
          <a:noFill/>
          <a:ln w="28575" cap="flat" cmpd="sng">
            <a:solidFill>
              <a:schemeClr val="accent1"/>
            </a:solidFill>
            <a:prstDash val="solid"/>
            <a:round/>
            <a:headEnd type="triangle" w="lg" len="lg"/>
            <a:tailEnd type="triangle" w="lg" len="lg"/>
          </a:ln>
        </p:spPr>
      </p:cxnSp>
      <p:cxnSp>
        <p:nvCxnSpPr>
          <p:cNvPr id="25" name="Shape 665"/>
          <p:cNvCxnSpPr/>
          <p:nvPr/>
        </p:nvCxnSpPr>
        <p:spPr>
          <a:xfrm>
            <a:off x="3497623" y="3667756"/>
            <a:ext cx="0" cy="288000"/>
          </a:xfrm>
          <a:prstGeom prst="straightConnector1">
            <a:avLst/>
          </a:prstGeom>
          <a:noFill/>
          <a:ln w="28575" cap="flat" cmpd="sng">
            <a:solidFill>
              <a:schemeClr val="accent1"/>
            </a:solidFill>
            <a:prstDash val="solid"/>
            <a:round/>
            <a:headEnd type="triangle" w="lg" len="lg"/>
            <a:tailEnd type="triangle" w="lg" len="lg"/>
          </a:ln>
        </p:spPr>
      </p:cxnSp>
      <p:cxnSp>
        <p:nvCxnSpPr>
          <p:cNvPr id="26" name="Shape 666"/>
          <p:cNvCxnSpPr/>
          <p:nvPr/>
        </p:nvCxnSpPr>
        <p:spPr>
          <a:xfrm>
            <a:off x="7628348" y="3672236"/>
            <a:ext cx="0" cy="288000"/>
          </a:xfrm>
          <a:prstGeom prst="straightConnector1">
            <a:avLst/>
          </a:prstGeom>
          <a:noFill/>
          <a:ln w="28575" cap="flat" cmpd="sng">
            <a:solidFill>
              <a:schemeClr val="accent1"/>
            </a:solidFill>
            <a:prstDash val="solid"/>
            <a:round/>
            <a:headEnd type="triangle" w="lg" len="lg"/>
            <a:tailEnd type="triangle" w="lg" len="lg"/>
          </a:ln>
        </p:spPr>
      </p:cxnSp>
      <p:cxnSp>
        <p:nvCxnSpPr>
          <p:cNvPr id="27" name="Shape 667"/>
          <p:cNvCxnSpPr>
            <a:stCxn id="9" idx="2"/>
            <a:endCxn id="10" idx="3"/>
          </p:cNvCxnSpPr>
          <p:nvPr/>
        </p:nvCxnSpPr>
        <p:spPr>
          <a:xfrm flipH="1">
            <a:off x="6962608" y="3343685"/>
            <a:ext cx="305700" cy="4500"/>
          </a:xfrm>
          <a:prstGeom prst="straightConnector1">
            <a:avLst/>
          </a:prstGeom>
          <a:noFill/>
          <a:ln w="28575" cap="flat" cmpd="sng">
            <a:solidFill>
              <a:schemeClr val="accent1"/>
            </a:solidFill>
            <a:prstDash val="solid"/>
            <a:round/>
            <a:headEnd type="triangle" w="lg" len="lg"/>
            <a:tailEnd type="triangle" w="lg" len="lg"/>
          </a:ln>
        </p:spPr>
      </p:cxnSp>
      <p:cxnSp>
        <p:nvCxnSpPr>
          <p:cNvPr id="28" name="Shape 668"/>
          <p:cNvCxnSpPr>
            <a:endCxn id="10" idx="0"/>
          </p:cNvCxnSpPr>
          <p:nvPr/>
        </p:nvCxnSpPr>
        <p:spPr>
          <a:xfrm>
            <a:off x="6382135" y="2492865"/>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29" name="Shape 669"/>
          <p:cNvCxnSpPr/>
          <p:nvPr/>
        </p:nvCxnSpPr>
        <p:spPr>
          <a:xfrm>
            <a:off x="4924650" y="2497347"/>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0" name="Shape 670"/>
          <p:cNvCxnSpPr/>
          <p:nvPr/>
        </p:nvCxnSpPr>
        <p:spPr>
          <a:xfrm rot="10800000" flipH="1">
            <a:off x="3497623" y="2487001"/>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1" name="Shape 671"/>
          <p:cNvCxnSpPr/>
          <p:nvPr/>
        </p:nvCxnSpPr>
        <p:spPr>
          <a:xfrm rot="16200000" flipH="1">
            <a:off x="2365116" y="2976788"/>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2" name="Shape 672"/>
          <p:cNvCxnSpPr/>
          <p:nvPr/>
        </p:nvCxnSpPr>
        <p:spPr>
          <a:xfrm rot="16200000" flipH="1">
            <a:off x="2329855" y="1976860"/>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3" name="Shape 673"/>
          <p:cNvCxnSpPr/>
          <p:nvPr/>
        </p:nvCxnSpPr>
        <p:spPr>
          <a:xfrm rot="16200000" flipH="1">
            <a:off x="2329855" y="4035702"/>
            <a:ext cx="4500" cy="531300"/>
          </a:xfrm>
          <a:prstGeom prst="straightConnector1">
            <a:avLst/>
          </a:prstGeom>
          <a:noFill/>
          <a:ln w="28575" cap="flat" cmpd="sng">
            <a:solidFill>
              <a:schemeClr val="accent1"/>
            </a:solidFill>
            <a:prstDash val="solid"/>
            <a:round/>
            <a:headEnd type="none" w="med" len="med"/>
            <a:tailEnd type="triangle" w="lg" len="lg"/>
          </a:ln>
        </p:spPr>
      </p:cxnSp>
      <p:cxnSp>
        <p:nvCxnSpPr>
          <p:cNvPr id="34" name="Shape 674"/>
          <p:cNvCxnSpPr/>
          <p:nvPr/>
        </p:nvCxnSpPr>
        <p:spPr>
          <a:xfrm rot="10800000" flipH="1">
            <a:off x="2101716" y="3343604"/>
            <a:ext cx="531300" cy="955500"/>
          </a:xfrm>
          <a:prstGeom prst="straightConnector1">
            <a:avLst/>
          </a:prstGeom>
          <a:noFill/>
          <a:ln w="28575" cap="flat" cmpd="sng">
            <a:solidFill>
              <a:schemeClr val="accent1"/>
            </a:solidFill>
            <a:prstDash val="solid"/>
            <a:round/>
            <a:headEnd type="none" w="med" len="med"/>
            <a:tailEnd type="triangle" w="lg" len="lg"/>
          </a:ln>
        </p:spPr>
      </p:cxnSp>
      <p:sp>
        <p:nvSpPr>
          <p:cNvPr id="35" name="Shape 689"/>
          <p:cNvSpPr txBox="1"/>
          <p:nvPr/>
        </p:nvSpPr>
        <p:spPr>
          <a:xfrm>
            <a:off x="114799" y="1461594"/>
            <a:ext cx="27498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800" b="1" i="1">
                <a:solidFill>
                  <a:schemeClr val="dk1"/>
                </a:solidFill>
                <a:latin typeface="Cambria"/>
                <a:ea typeface="Cambria"/>
                <a:cs typeface="Cambria"/>
                <a:sym typeface="Cambria"/>
              </a:rPr>
              <a:t>Lambda architecture</a:t>
            </a:r>
          </a:p>
        </p:txBody>
      </p:sp>
    </p:spTree>
    <p:extLst>
      <p:ext uri="{BB962C8B-B14F-4D97-AF65-F5344CB8AC3E}">
        <p14:creationId xmlns:p14="http://schemas.microsoft.com/office/powerpoint/2010/main" val="894848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Big Compute Style</a:t>
            </a:r>
            <a:endParaRPr lang="en-CA" dirty="0"/>
          </a:p>
        </p:txBody>
      </p:sp>
      <p:sp>
        <p:nvSpPr>
          <p:cNvPr id="3" name="Content Placeholder 2"/>
          <p:cNvSpPr>
            <a:spLocks noGrp="1"/>
          </p:cNvSpPr>
          <p:nvPr>
            <p:ph idx="1"/>
          </p:nvPr>
        </p:nvSpPr>
        <p:spPr/>
        <p:txBody>
          <a:bodyPr/>
          <a:lstStyle/>
          <a:p>
            <a:r>
              <a:rPr lang="en-CA" dirty="0" smtClean="0"/>
              <a:t>Goal: “build a single application computing a huge workload”</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66</a:t>
            </a:fld>
            <a:endParaRPr lang="it-IT" altLang="en-US"/>
          </a:p>
        </p:txBody>
      </p:sp>
      <p:pic>
        <p:nvPicPr>
          <p:cNvPr id="6" name="Picture 5" descr="Screen Shot 2017-09-01 at 15.33.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427" y="2031682"/>
            <a:ext cx="6335593" cy="4166458"/>
          </a:xfrm>
          <a:prstGeom prst="rect">
            <a:avLst/>
          </a:prstGeom>
        </p:spPr>
      </p:pic>
      <p:sp>
        <p:nvSpPr>
          <p:cNvPr id="7" name="TextBox 6"/>
          <p:cNvSpPr txBox="1"/>
          <p:nvPr/>
        </p:nvSpPr>
        <p:spPr>
          <a:xfrm>
            <a:off x="1166285" y="5131352"/>
            <a:ext cx="3760164" cy="830997"/>
          </a:xfrm>
          <a:prstGeom prst="rect">
            <a:avLst/>
          </a:prstGeom>
          <a:noFill/>
        </p:spPr>
        <p:txBody>
          <a:bodyPr wrap="none" rtlCol="0">
            <a:spAutoFit/>
          </a:bodyPr>
          <a:lstStyle/>
          <a:p>
            <a:r>
              <a:rPr lang="en-CA" dirty="0" smtClean="0">
                <a:solidFill>
                  <a:srgbClr val="FF0000"/>
                </a:solidFill>
              </a:rPr>
              <a:t>Usually via a single </a:t>
            </a:r>
            <a:br>
              <a:rPr lang="en-CA" dirty="0" smtClean="0">
                <a:solidFill>
                  <a:srgbClr val="FF0000"/>
                </a:solidFill>
              </a:rPr>
            </a:br>
            <a:r>
              <a:rPr lang="en-CA" dirty="0" smtClean="0">
                <a:solidFill>
                  <a:srgbClr val="FF0000"/>
                </a:solidFill>
              </a:rPr>
              <a:t>data-intensive middleware</a:t>
            </a:r>
            <a:endParaRPr lang="en-CA" dirty="0">
              <a:solidFill>
                <a:srgbClr val="FF0000"/>
              </a:solidFill>
            </a:endParaRPr>
          </a:p>
        </p:txBody>
      </p:sp>
      <p:cxnSp>
        <p:nvCxnSpPr>
          <p:cNvPr id="9" name="Straight Connector 8"/>
          <p:cNvCxnSpPr/>
          <p:nvPr/>
        </p:nvCxnSpPr>
        <p:spPr bwMode="auto">
          <a:xfrm flipV="1">
            <a:off x="4665141" y="3744850"/>
            <a:ext cx="570184" cy="1593829"/>
          </a:xfrm>
          <a:prstGeom prst="line">
            <a:avLst/>
          </a:prstGeom>
          <a:solidFill>
            <a:schemeClr val="accent1"/>
          </a:solidFill>
          <a:ln w="12700" cap="flat" cmpd="sng" algn="ctr">
            <a:solidFill>
              <a:srgbClr val="FF0909"/>
            </a:solidFill>
            <a:prstDash val="solid"/>
            <a:round/>
            <a:headEnd type="oval" w="med" len="med"/>
            <a:tailEnd type="oval" w="med" len="med"/>
          </a:ln>
          <a:effectLst/>
        </p:spPr>
      </p:cxnSp>
      <p:cxnSp>
        <p:nvCxnSpPr>
          <p:cNvPr id="11" name="Straight Connector 10"/>
          <p:cNvCxnSpPr/>
          <p:nvPr/>
        </p:nvCxnSpPr>
        <p:spPr bwMode="auto">
          <a:xfrm flipV="1">
            <a:off x="4665141" y="4677824"/>
            <a:ext cx="505390" cy="673813"/>
          </a:xfrm>
          <a:prstGeom prst="line">
            <a:avLst/>
          </a:prstGeom>
          <a:solidFill>
            <a:schemeClr val="accent1"/>
          </a:solidFill>
          <a:ln w="12700" cap="flat" cmpd="sng" algn="ctr">
            <a:solidFill>
              <a:srgbClr val="FF0909"/>
            </a:solidFill>
            <a:prstDash val="solid"/>
            <a:round/>
            <a:headEnd type="oval" w="med" len="med"/>
            <a:tailEnd type="oval" w="med" len="med"/>
          </a:ln>
          <a:effectLst/>
        </p:spPr>
      </p:cxnSp>
    </p:spTree>
    <p:extLst>
      <p:ext uri="{BB962C8B-B14F-4D97-AF65-F5344CB8AC3E}">
        <p14:creationId xmlns:p14="http://schemas.microsoft.com/office/powerpoint/2010/main" val="27743766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For Example: </a:t>
            </a:r>
            <a:r>
              <a:rPr lang="en-CA" dirty="0" err="1" smtClean="0"/>
              <a:t>Hadoop</a:t>
            </a:r>
            <a:r>
              <a:rPr lang="en-CA" dirty="0" smtClean="0"/>
              <a:t> &amp; Yarn!</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67</a:t>
            </a:fld>
            <a:endParaRPr lang="it-IT" altLang="en-US"/>
          </a:p>
        </p:txBody>
      </p:sp>
      <p:pic>
        <p:nvPicPr>
          <p:cNvPr id="6" name="Picture 5" descr="Screen Shot 2017-09-01 at 15.33.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29" y="1200156"/>
            <a:ext cx="7619731" cy="5010942"/>
          </a:xfrm>
          <a:prstGeom prst="rect">
            <a:avLst/>
          </a:prstGeom>
        </p:spPr>
      </p:pic>
      <p:sp>
        <p:nvSpPr>
          <p:cNvPr id="7" name="TextBox 6"/>
          <p:cNvSpPr txBox="1"/>
          <p:nvPr/>
        </p:nvSpPr>
        <p:spPr>
          <a:xfrm>
            <a:off x="311009" y="1995526"/>
            <a:ext cx="2086355" cy="1200328"/>
          </a:xfrm>
          <a:prstGeom prst="rect">
            <a:avLst/>
          </a:prstGeom>
          <a:noFill/>
        </p:spPr>
        <p:txBody>
          <a:bodyPr wrap="square" rtlCol="0">
            <a:spAutoFit/>
          </a:bodyPr>
          <a:lstStyle/>
          <a:p>
            <a:r>
              <a:rPr lang="en-CA" dirty="0" smtClean="0">
                <a:solidFill>
                  <a:srgbClr val="FF0000"/>
                </a:solidFill>
              </a:rPr>
              <a:t>Apache </a:t>
            </a:r>
            <a:r>
              <a:rPr lang="en-CA" dirty="0" err="1" smtClean="0">
                <a:solidFill>
                  <a:srgbClr val="FF0000"/>
                </a:solidFill>
              </a:rPr>
              <a:t>Hadoop</a:t>
            </a:r>
            <a:r>
              <a:rPr lang="en-CA" dirty="0" smtClean="0">
                <a:solidFill>
                  <a:srgbClr val="FF0000"/>
                </a:solidFill>
              </a:rPr>
              <a:t> Client</a:t>
            </a:r>
            <a:endParaRPr lang="en-CA" dirty="0">
              <a:solidFill>
                <a:srgbClr val="FF0000"/>
              </a:solidFill>
            </a:endParaRPr>
          </a:p>
        </p:txBody>
      </p:sp>
      <p:sp>
        <p:nvSpPr>
          <p:cNvPr id="8" name="TextBox 7"/>
          <p:cNvSpPr txBox="1"/>
          <p:nvPr/>
        </p:nvSpPr>
        <p:spPr>
          <a:xfrm>
            <a:off x="3123052" y="1140301"/>
            <a:ext cx="2799085" cy="830997"/>
          </a:xfrm>
          <a:prstGeom prst="rect">
            <a:avLst/>
          </a:prstGeom>
          <a:noFill/>
        </p:spPr>
        <p:txBody>
          <a:bodyPr wrap="square" rtlCol="0">
            <a:spAutoFit/>
          </a:bodyPr>
          <a:lstStyle/>
          <a:p>
            <a:r>
              <a:rPr lang="en-CA" dirty="0" smtClean="0">
                <a:solidFill>
                  <a:srgbClr val="FF0000"/>
                </a:solidFill>
              </a:rPr>
              <a:t>Apache </a:t>
            </a:r>
            <a:r>
              <a:rPr lang="en-CA" dirty="0" err="1" smtClean="0">
                <a:solidFill>
                  <a:srgbClr val="FF0000"/>
                </a:solidFill>
              </a:rPr>
              <a:t>Hadoop</a:t>
            </a:r>
            <a:r>
              <a:rPr lang="en-CA" dirty="0" smtClean="0">
                <a:solidFill>
                  <a:srgbClr val="FF0000"/>
                </a:solidFill>
              </a:rPr>
              <a:t> Cluster</a:t>
            </a:r>
            <a:endParaRPr lang="en-CA" dirty="0">
              <a:solidFill>
                <a:srgbClr val="FF0000"/>
              </a:solidFill>
            </a:endParaRPr>
          </a:p>
        </p:txBody>
      </p:sp>
      <p:sp>
        <p:nvSpPr>
          <p:cNvPr id="10" name="TextBox 9"/>
          <p:cNvSpPr txBox="1"/>
          <p:nvPr/>
        </p:nvSpPr>
        <p:spPr>
          <a:xfrm>
            <a:off x="2125230" y="4600076"/>
            <a:ext cx="2799085" cy="830997"/>
          </a:xfrm>
          <a:prstGeom prst="rect">
            <a:avLst/>
          </a:prstGeom>
          <a:noFill/>
        </p:spPr>
        <p:txBody>
          <a:bodyPr wrap="square" rtlCol="0">
            <a:spAutoFit/>
          </a:bodyPr>
          <a:lstStyle/>
          <a:p>
            <a:r>
              <a:rPr lang="en-CA" dirty="0" smtClean="0">
                <a:solidFill>
                  <a:srgbClr val="FF0000"/>
                </a:solidFill>
              </a:rPr>
              <a:t>Apache Yarn, Cluster manager</a:t>
            </a:r>
            <a:endParaRPr lang="en-CA" dirty="0">
              <a:solidFill>
                <a:srgbClr val="FF0000"/>
              </a:solidFill>
            </a:endParaRPr>
          </a:p>
        </p:txBody>
      </p:sp>
      <p:cxnSp>
        <p:nvCxnSpPr>
          <p:cNvPr id="11" name="Straight Connector 10"/>
          <p:cNvCxnSpPr/>
          <p:nvPr/>
        </p:nvCxnSpPr>
        <p:spPr bwMode="auto">
          <a:xfrm flipV="1">
            <a:off x="3485897" y="4120631"/>
            <a:ext cx="207339" cy="544235"/>
          </a:xfrm>
          <a:prstGeom prst="line">
            <a:avLst/>
          </a:prstGeom>
          <a:solidFill>
            <a:schemeClr val="accent1"/>
          </a:solidFill>
          <a:ln w="12700" cap="flat" cmpd="sng" algn="ctr">
            <a:solidFill>
              <a:srgbClr val="FF0909"/>
            </a:solidFill>
            <a:prstDash val="solid"/>
            <a:round/>
            <a:headEnd type="oval" w="med" len="med"/>
            <a:tailEnd type="oval" w="med" len="med"/>
          </a:ln>
          <a:effectLst/>
        </p:spPr>
      </p:cxnSp>
      <p:cxnSp>
        <p:nvCxnSpPr>
          <p:cNvPr id="13" name="Straight Connector 12"/>
          <p:cNvCxnSpPr/>
          <p:nvPr/>
        </p:nvCxnSpPr>
        <p:spPr bwMode="auto">
          <a:xfrm flipH="1" flipV="1">
            <a:off x="1218120" y="2941457"/>
            <a:ext cx="362844" cy="375783"/>
          </a:xfrm>
          <a:prstGeom prst="line">
            <a:avLst/>
          </a:prstGeom>
          <a:solidFill>
            <a:schemeClr val="accent1"/>
          </a:solidFill>
          <a:ln w="12700" cap="flat" cmpd="sng" algn="ctr">
            <a:solidFill>
              <a:srgbClr val="FF0909"/>
            </a:solidFill>
            <a:prstDash val="solid"/>
            <a:round/>
            <a:headEnd type="oval" w="med" len="med"/>
            <a:tailEnd type="oval" w="med" len="med"/>
          </a:ln>
          <a:effectLst/>
        </p:spPr>
      </p:cxnSp>
      <p:cxnSp>
        <p:nvCxnSpPr>
          <p:cNvPr id="15" name="Straight Connector 14"/>
          <p:cNvCxnSpPr/>
          <p:nvPr/>
        </p:nvCxnSpPr>
        <p:spPr bwMode="auto">
          <a:xfrm flipH="1" flipV="1">
            <a:off x="3602526" y="1917779"/>
            <a:ext cx="1904932" cy="440570"/>
          </a:xfrm>
          <a:prstGeom prst="line">
            <a:avLst/>
          </a:prstGeom>
          <a:solidFill>
            <a:schemeClr val="accent1"/>
          </a:solidFill>
          <a:ln w="12700" cap="flat" cmpd="sng" algn="ctr">
            <a:solidFill>
              <a:srgbClr val="FF0909"/>
            </a:solidFill>
            <a:prstDash val="solid"/>
            <a:round/>
            <a:headEnd type="oval" w="med" len="med"/>
            <a:tailEnd type="oval" w="med" len="med"/>
          </a:ln>
          <a:effectLst/>
        </p:spPr>
      </p:cxnSp>
    </p:spTree>
    <p:extLst>
      <p:ext uri="{BB962C8B-B14F-4D97-AF65-F5344CB8AC3E}">
        <p14:creationId xmlns:p14="http://schemas.microsoft.com/office/powerpoint/2010/main" val="4111459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606" y="318204"/>
            <a:ext cx="8211419" cy="664633"/>
          </a:xfrm>
        </p:spPr>
        <p:txBody>
          <a:bodyPr/>
          <a:lstStyle/>
          <a:p>
            <a:r>
              <a:rPr lang="fr-FR" dirty="0" smtClean="0"/>
              <a:t>Kappa Architecture</a:t>
            </a:r>
            <a:endParaRPr lang="fr-F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887" y="2276356"/>
            <a:ext cx="7198674" cy="2569850"/>
          </a:xfrm>
          <a:prstGeom prst="rect">
            <a:avLst/>
          </a:prstGeom>
        </p:spPr>
      </p:pic>
      <p:sp>
        <p:nvSpPr>
          <p:cNvPr id="5" name="TextBox 4"/>
          <p:cNvSpPr txBox="1"/>
          <p:nvPr/>
        </p:nvSpPr>
        <p:spPr>
          <a:xfrm>
            <a:off x="2157579" y="1704559"/>
            <a:ext cx="3923350" cy="492443"/>
          </a:xfrm>
          <a:prstGeom prst="rect">
            <a:avLst/>
          </a:prstGeom>
          <a:noFill/>
        </p:spPr>
        <p:txBody>
          <a:bodyPr wrap="none" lIns="0" tIns="0" rIns="0" bIns="0" rtlCol="0">
            <a:spAutoFit/>
          </a:bodyPr>
          <a:lstStyle/>
          <a:p>
            <a:r>
              <a:rPr lang="fr-FR"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Kappa (</a:t>
            </a:r>
            <a:r>
              <a:rPr lang="fr-FR" sz="32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implemented</a:t>
            </a:r>
            <a:r>
              <a:rPr lang="fr-FR" sz="3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p>
        </p:txBody>
      </p:sp>
      <p:sp>
        <p:nvSpPr>
          <p:cNvPr id="7" name="TextBox 6"/>
          <p:cNvSpPr txBox="1"/>
          <p:nvPr/>
        </p:nvSpPr>
        <p:spPr>
          <a:xfrm>
            <a:off x="1508085" y="4987065"/>
            <a:ext cx="5552802" cy="553998"/>
          </a:xfrm>
          <a:prstGeom prst="rect">
            <a:avLst/>
          </a:prstGeom>
          <a:noFill/>
        </p:spPr>
        <p:txBody>
          <a:bodyPr wrap="none" lIns="0" tIns="0" rIns="0" bIns="0" rtlCol="0">
            <a:spAutoFit/>
          </a:bodyPr>
          <a:lstStyle/>
          <a:p>
            <a:pPr marL="342900" indent="-342900">
              <a:buFont typeface="Arial" panose="020B0604020202020204" pitchFamily="34" charset="0"/>
              <a:buChar char="•"/>
            </a:pPr>
            <a:r>
              <a:rPr lang="fr-FR" sz="1800" dirty="0" err="1" smtClean="0">
                <a:gradFill>
                  <a:gsLst>
                    <a:gs pos="0">
                      <a:schemeClr val="tx1">
                        <a:lumMod val="75000"/>
                        <a:lumOff val="25000"/>
                      </a:schemeClr>
                    </a:gs>
                    <a:gs pos="80000">
                      <a:schemeClr val="tx1">
                        <a:lumMod val="65000"/>
                        <a:lumOff val="35000"/>
                      </a:schemeClr>
                    </a:gs>
                  </a:gsLst>
                  <a:lin ang="16200000" scaled="0"/>
                </a:gradFill>
              </a:rPr>
              <a:t>Everything</a:t>
            </a:r>
            <a:r>
              <a:rPr lang="fr-FR" sz="1800" dirty="0" smtClean="0">
                <a:gradFill>
                  <a:gsLst>
                    <a:gs pos="0">
                      <a:schemeClr val="tx1">
                        <a:lumMod val="75000"/>
                        <a:lumOff val="25000"/>
                      </a:schemeClr>
                    </a:gs>
                    <a:gs pos="80000">
                      <a:schemeClr val="tx1">
                        <a:lumMod val="65000"/>
                        <a:lumOff val="35000"/>
                      </a:schemeClr>
                    </a:gs>
                  </a:gsLst>
                  <a:lin ang="16200000" scaled="0"/>
                </a:gradFill>
              </a:rPr>
              <a:t> </a:t>
            </a:r>
            <a:r>
              <a:rPr lang="fr-FR" sz="1800" dirty="0" err="1" smtClean="0">
                <a:gradFill>
                  <a:gsLst>
                    <a:gs pos="0">
                      <a:schemeClr val="tx1">
                        <a:lumMod val="75000"/>
                        <a:lumOff val="25000"/>
                      </a:schemeClr>
                    </a:gs>
                    <a:gs pos="80000">
                      <a:schemeClr val="tx1">
                        <a:lumMod val="65000"/>
                        <a:lumOff val="35000"/>
                      </a:schemeClr>
                    </a:gs>
                  </a:gsLst>
                  <a:lin ang="16200000" scaled="0"/>
                </a:gradFill>
              </a:rPr>
              <a:t>done</a:t>
            </a:r>
            <a:r>
              <a:rPr lang="fr-FR" sz="1800" dirty="0" smtClean="0">
                <a:gradFill>
                  <a:gsLst>
                    <a:gs pos="0">
                      <a:schemeClr val="tx1">
                        <a:lumMod val="75000"/>
                        <a:lumOff val="25000"/>
                      </a:schemeClr>
                    </a:gs>
                    <a:gs pos="80000">
                      <a:schemeClr val="tx1">
                        <a:lumMod val="65000"/>
                        <a:lumOff val="35000"/>
                      </a:schemeClr>
                    </a:gs>
                  </a:gsLst>
                  <a:lin ang="16200000" scaled="0"/>
                </a:gradFill>
              </a:rPr>
              <a:t> in the Streaming (Speed) Layer</a:t>
            </a:r>
            <a:endParaRPr lang="fr-FR" sz="1800" dirty="0">
              <a:gradFill>
                <a:gsLst>
                  <a:gs pos="0">
                    <a:schemeClr val="tx1">
                      <a:lumMod val="75000"/>
                      <a:lumOff val="25000"/>
                    </a:schemeClr>
                  </a:gs>
                  <a:gs pos="80000">
                    <a:schemeClr val="tx1">
                      <a:lumMod val="65000"/>
                      <a:lumOff val="35000"/>
                    </a:schemeClr>
                  </a:gs>
                </a:gsLst>
                <a:lin ang="16200000" scaled="0"/>
              </a:gradFill>
            </a:endParaRPr>
          </a:p>
          <a:p>
            <a:pPr marL="342900" indent="-342900">
              <a:buFont typeface="Arial" panose="020B0604020202020204" pitchFamily="34" charset="0"/>
              <a:buChar char="•"/>
            </a:pPr>
            <a:r>
              <a:rPr lang="fr-FR" sz="1800" dirty="0" err="1" smtClean="0">
                <a:gradFill>
                  <a:gsLst>
                    <a:gs pos="0">
                      <a:schemeClr val="tx1">
                        <a:lumMod val="75000"/>
                        <a:lumOff val="25000"/>
                      </a:schemeClr>
                    </a:gs>
                    <a:gs pos="80000">
                      <a:schemeClr val="tx1">
                        <a:lumMod val="65000"/>
                        <a:lumOff val="35000"/>
                      </a:schemeClr>
                    </a:gs>
                  </a:gsLst>
                  <a:lin ang="16200000" scaled="0"/>
                </a:gradFill>
              </a:rPr>
              <a:t>Take</a:t>
            </a:r>
            <a:r>
              <a:rPr lang="fr-FR" sz="1800" dirty="0" smtClean="0">
                <a:gradFill>
                  <a:gsLst>
                    <a:gs pos="0">
                      <a:schemeClr val="tx1">
                        <a:lumMod val="75000"/>
                        <a:lumOff val="25000"/>
                      </a:schemeClr>
                    </a:gs>
                    <a:gs pos="80000">
                      <a:schemeClr val="tx1">
                        <a:lumMod val="65000"/>
                        <a:lumOff val="35000"/>
                      </a:schemeClr>
                    </a:gs>
                  </a:gsLst>
                  <a:lin ang="16200000" scaled="0"/>
                </a:gradFill>
              </a:rPr>
              <a:t> </a:t>
            </a:r>
            <a:r>
              <a:rPr lang="fr-FR" sz="1800" dirty="0" err="1" smtClean="0">
                <a:gradFill>
                  <a:gsLst>
                    <a:gs pos="0">
                      <a:schemeClr val="tx1">
                        <a:lumMod val="75000"/>
                        <a:lumOff val="25000"/>
                      </a:schemeClr>
                    </a:gs>
                    <a:gs pos="80000">
                      <a:schemeClr val="tx1">
                        <a:lumMod val="65000"/>
                        <a:lumOff val="35000"/>
                      </a:schemeClr>
                    </a:gs>
                  </a:gsLst>
                  <a:lin ang="16200000" scaled="0"/>
                </a:gradFill>
              </a:rPr>
              <a:t>into</a:t>
            </a:r>
            <a:r>
              <a:rPr lang="fr-FR" sz="1800" dirty="0" smtClean="0">
                <a:gradFill>
                  <a:gsLst>
                    <a:gs pos="0">
                      <a:schemeClr val="tx1">
                        <a:lumMod val="75000"/>
                        <a:lumOff val="25000"/>
                      </a:schemeClr>
                    </a:gs>
                    <a:gs pos="80000">
                      <a:schemeClr val="tx1">
                        <a:lumMod val="65000"/>
                        <a:lumOff val="35000"/>
                      </a:schemeClr>
                    </a:gs>
                  </a:gsLst>
                  <a:lin ang="16200000" scaled="0"/>
                </a:gradFill>
              </a:rPr>
              <a:t> </a:t>
            </a:r>
            <a:r>
              <a:rPr lang="fr-FR" sz="1800" dirty="0" err="1" smtClean="0">
                <a:gradFill>
                  <a:gsLst>
                    <a:gs pos="0">
                      <a:schemeClr val="tx1">
                        <a:lumMod val="75000"/>
                        <a:lumOff val="25000"/>
                      </a:schemeClr>
                    </a:gs>
                    <a:gs pos="80000">
                      <a:schemeClr val="tx1">
                        <a:lumMod val="65000"/>
                        <a:lumOff val="35000"/>
                      </a:schemeClr>
                    </a:gs>
                  </a:gsLst>
                  <a:lin ang="16200000" scaled="0"/>
                </a:gradFill>
              </a:rPr>
              <a:t>accounts</a:t>
            </a:r>
            <a:r>
              <a:rPr lang="fr-FR" sz="1800" dirty="0" smtClean="0">
                <a:gradFill>
                  <a:gsLst>
                    <a:gs pos="0">
                      <a:schemeClr val="tx1">
                        <a:lumMod val="75000"/>
                        <a:lumOff val="25000"/>
                      </a:schemeClr>
                    </a:gs>
                    <a:gs pos="80000">
                      <a:schemeClr val="tx1">
                        <a:lumMod val="65000"/>
                        <a:lumOff val="35000"/>
                      </a:schemeClr>
                    </a:gs>
                  </a:gsLst>
                  <a:lin ang="16200000" scaled="0"/>
                </a:gradFill>
              </a:rPr>
              <a:t> the </a:t>
            </a:r>
            <a:r>
              <a:rPr lang="fr-FR" sz="1800" dirty="0" err="1" smtClean="0">
                <a:gradFill>
                  <a:gsLst>
                    <a:gs pos="0">
                      <a:schemeClr val="tx1">
                        <a:lumMod val="75000"/>
                        <a:lumOff val="25000"/>
                      </a:schemeClr>
                    </a:gs>
                    <a:gs pos="80000">
                      <a:schemeClr val="tx1">
                        <a:lumMod val="65000"/>
                        <a:lumOff val="35000"/>
                      </a:schemeClr>
                    </a:gs>
                  </a:gsLst>
                  <a:lin ang="16200000" scaled="0"/>
                </a:gradFill>
              </a:rPr>
              <a:t>versioning</a:t>
            </a:r>
            <a:r>
              <a:rPr lang="fr-FR" sz="1800" dirty="0" smtClean="0">
                <a:gradFill>
                  <a:gsLst>
                    <a:gs pos="0">
                      <a:schemeClr val="tx1">
                        <a:lumMod val="75000"/>
                        <a:lumOff val="25000"/>
                      </a:schemeClr>
                    </a:gs>
                    <a:gs pos="80000">
                      <a:schemeClr val="tx1">
                        <a:lumMod val="65000"/>
                        <a:lumOff val="35000"/>
                      </a:schemeClr>
                    </a:gs>
                  </a:gsLst>
                  <a:lin ang="16200000" scaled="0"/>
                </a:gradFill>
              </a:rPr>
              <a:t> of the application</a:t>
            </a:r>
          </a:p>
        </p:txBody>
      </p:sp>
    </p:spTree>
    <p:extLst>
      <p:ext uri="{BB962C8B-B14F-4D97-AF65-F5344CB8AC3E}">
        <p14:creationId xmlns:p14="http://schemas.microsoft.com/office/powerpoint/2010/main" val="4611858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89" y="318204"/>
            <a:ext cx="8237336" cy="664633"/>
          </a:xfrm>
        </p:spPr>
        <p:txBody>
          <a:bodyPr/>
          <a:lstStyle/>
          <a:p>
            <a:r>
              <a:rPr lang="fr-FR" dirty="0" smtClean="0"/>
              <a:t>Kappa Architecture, in Azure, </a:t>
            </a:r>
            <a:r>
              <a:rPr lang="fr-FR" dirty="0" err="1" smtClean="0"/>
              <a:t>Managed</a:t>
            </a:r>
            <a:endParaRPr lang="fr-FR" dirty="0"/>
          </a:p>
        </p:txBody>
      </p:sp>
      <p:sp>
        <p:nvSpPr>
          <p:cNvPr id="4" name="TextBox 3"/>
          <p:cNvSpPr txBox="1"/>
          <p:nvPr/>
        </p:nvSpPr>
        <p:spPr>
          <a:xfrm>
            <a:off x="781854" y="3154727"/>
            <a:ext cx="1279196" cy="492442"/>
          </a:xfrm>
          <a:prstGeom prst="rect">
            <a:avLst/>
          </a:prstGeom>
          <a:noFill/>
          <a:ln>
            <a:solidFill>
              <a:schemeClr val="bg1">
                <a:lumMod val="65000"/>
              </a:schemeClr>
            </a:solidFill>
          </a:ln>
        </p:spPr>
        <p:txBody>
          <a:bodyPr wrap="square" lIns="0" tIns="0" rIns="0" bIns="0" rtlCol="0">
            <a:spAutoFit/>
          </a:bodyPr>
          <a:lstStyle/>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product P was sold</a:t>
            </a:r>
          </a:p>
          <a:p>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to customer C in quantity Q1 at price P1;</a:t>
            </a:r>
          </a:p>
          <a:p>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b="1"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product P was sold</a:t>
            </a:r>
          </a:p>
          <a:p>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to customer C in quantity Q1 at price P1;</a:t>
            </a:r>
          </a:p>
          <a:p>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product P was sold</a:t>
            </a:r>
          </a:p>
          <a:p>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to customer C in quantity Q1 at price P1;</a:t>
            </a: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endParaRPr lang="fr-FR" sz="400" dirty="0" err="1"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endParaRPr>
          </a:p>
        </p:txBody>
      </p:sp>
      <p:sp>
        <p:nvSpPr>
          <p:cNvPr id="5" name="TextBox 4"/>
          <p:cNvSpPr txBox="1"/>
          <p:nvPr/>
        </p:nvSpPr>
        <p:spPr>
          <a:xfrm>
            <a:off x="781854" y="2375778"/>
            <a:ext cx="1292872" cy="492442"/>
          </a:xfrm>
          <a:prstGeom prst="rect">
            <a:avLst/>
          </a:prstGeom>
          <a:noFill/>
          <a:ln>
            <a:solidFill>
              <a:schemeClr val="bg1">
                <a:lumMod val="65000"/>
              </a:schemeClr>
            </a:solidFill>
          </a:ln>
        </p:spPr>
        <p:txBody>
          <a:bodyPr wrap="none" lIns="0" tIns="0" rIns="0" bIns="0" rtlCol="0">
            <a:spAutoFit/>
          </a:bodyPr>
          <a:lstStyle/>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product P was </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bought</a:t>
            </a:r>
            <a:endPar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endParaRPr>
          </a:p>
          <a:p>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f</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rom </a:t>
            </a:r>
            <a:r>
              <a:rPr lang="en-US" sz="400" dirty="0" err="1"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supplyer</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S </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in quantity </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Q2 </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price </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P2</a:t>
            </a:r>
          </a:p>
          <a:p>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w</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ith attributes {...} </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by Employee E</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endPar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endParaRPr>
          </a:p>
          <a:p>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b="1"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product P was bought</a:t>
            </a:r>
          </a:p>
          <a:p>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from </a:t>
            </a:r>
            <a:r>
              <a:rPr lang="en-US" sz="400" b="1"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supplyer</a:t>
            </a:r>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S in quantity Q2 at price P2</a:t>
            </a:r>
          </a:p>
          <a:p>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with attributes </a:t>
            </a:r>
            <a:r>
              <a:rPr lang="en-US" sz="400" b="1"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a:t>
            </a:r>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by Employee E</a:t>
            </a:r>
            <a:r>
              <a:rPr lang="en-US" sz="400" b="1"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endPar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endParaRP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endPar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endParaRPr>
          </a:p>
        </p:txBody>
      </p:sp>
      <p:sp>
        <p:nvSpPr>
          <p:cNvPr id="6" name="TextBox 5"/>
          <p:cNvSpPr txBox="1"/>
          <p:nvPr/>
        </p:nvSpPr>
        <p:spPr>
          <a:xfrm>
            <a:off x="781854" y="3933677"/>
            <a:ext cx="1279196" cy="492442"/>
          </a:xfrm>
          <a:prstGeom prst="rect">
            <a:avLst/>
          </a:prstGeom>
          <a:noFill/>
          <a:ln>
            <a:solidFill>
              <a:schemeClr val="bg1">
                <a:lumMod val="65000"/>
              </a:schemeClr>
            </a:solidFill>
          </a:ln>
        </p:spPr>
        <p:txBody>
          <a:bodyPr wrap="square" lIns="0" tIns="0" rIns="0" bIns="0" rtlCol="0">
            <a:spAutoFit/>
          </a:bodyPr>
          <a:lstStyle/>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employee E changed</a:t>
            </a: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Customer C attributes to {...};</a:t>
            </a:r>
          </a:p>
          <a:p>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b="1"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employee E changed</a:t>
            </a:r>
          </a:p>
          <a:p>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Customer C attributes to </a:t>
            </a:r>
            <a:r>
              <a:rPr lang="en-US" sz="400" b="1"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p>
          <a:p>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employee E changed</a:t>
            </a:r>
          </a:p>
          <a:p>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Customer C attributes to </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endPar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endParaRP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endParaRPr lang="fr-FR" sz="400" dirty="0" err="1"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endParaRPr>
          </a:p>
        </p:txBody>
      </p:sp>
      <p:sp>
        <p:nvSpPr>
          <p:cNvPr id="7" name="Flowchart: Manual Operation 6"/>
          <p:cNvSpPr/>
          <p:nvPr/>
        </p:nvSpPr>
        <p:spPr bwMode="auto">
          <a:xfrm rot="16200000">
            <a:off x="2332855" y="3069625"/>
            <a:ext cx="2145140" cy="757444"/>
          </a:xfrm>
          <a:prstGeom prst="flowChartManualOperation">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fr-F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Can 8"/>
          <p:cNvSpPr/>
          <p:nvPr/>
        </p:nvSpPr>
        <p:spPr bwMode="auto">
          <a:xfrm>
            <a:off x="7026778" y="2704072"/>
            <a:ext cx="1126247" cy="1488549"/>
          </a:xfrm>
          <a:prstGeom prst="can">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fr-F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Parallelogram 10"/>
          <p:cNvSpPr/>
          <p:nvPr/>
        </p:nvSpPr>
        <p:spPr bwMode="auto">
          <a:xfrm rot="20725077">
            <a:off x="4833027" y="2889023"/>
            <a:ext cx="622931" cy="387075"/>
          </a:xfrm>
          <a:prstGeom prst="parallelogram">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fr-FR" sz="5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Parallelogram 11"/>
          <p:cNvSpPr/>
          <p:nvPr/>
        </p:nvSpPr>
        <p:spPr bwMode="auto">
          <a:xfrm rot="20725077">
            <a:off x="4833027" y="3852620"/>
            <a:ext cx="622931" cy="387075"/>
          </a:xfrm>
          <a:prstGeom prst="parallelogram">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fr-FR" sz="5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Parallelogram 12"/>
          <p:cNvSpPr/>
          <p:nvPr/>
        </p:nvSpPr>
        <p:spPr bwMode="auto">
          <a:xfrm rot="20725077">
            <a:off x="5222399" y="3268679"/>
            <a:ext cx="622931" cy="387075"/>
          </a:xfrm>
          <a:prstGeom prst="parallelogram">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fr-FR" sz="5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Parallelogram 13"/>
          <p:cNvSpPr/>
          <p:nvPr/>
        </p:nvSpPr>
        <p:spPr bwMode="auto">
          <a:xfrm rot="20725077">
            <a:off x="5560375" y="2636675"/>
            <a:ext cx="622931" cy="387075"/>
          </a:xfrm>
          <a:prstGeom prst="parallelogram">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fr-FR" sz="5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TextBox 15"/>
          <p:cNvSpPr txBox="1"/>
          <p:nvPr/>
        </p:nvSpPr>
        <p:spPr>
          <a:xfrm>
            <a:off x="2724335" y="1639456"/>
            <a:ext cx="1437142" cy="369332"/>
          </a:xfrm>
          <a:prstGeom prst="rect">
            <a:avLst/>
          </a:prstGeom>
          <a:noFill/>
        </p:spPr>
        <p:txBody>
          <a:bodyPr wrap="none" lIns="0" tIns="0" rIns="0" bIns="0" rtlCol="0">
            <a:spAutoFit/>
          </a:bodyPr>
          <a:lstStyle/>
          <a:p>
            <a:r>
              <a:rPr lang="fr-FR"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Event Hub</a:t>
            </a:r>
          </a:p>
        </p:txBody>
      </p:sp>
      <p:sp>
        <p:nvSpPr>
          <p:cNvPr id="17" name="TextBox 16"/>
          <p:cNvSpPr txBox="1"/>
          <p:nvPr/>
        </p:nvSpPr>
        <p:spPr>
          <a:xfrm>
            <a:off x="4994928" y="1352199"/>
            <a:ext cx="1244381" cy="738664"/>
          </a:xfrm>
          <a:prstGeom prst="rect">
            <a:avLst/>
          </a:prstGeom>
          <a:noFill/>
        </p:spPr>
        <p:txBody>
          <a:bodyPr wrap="none" lIns="0" tIns="0" rIns="0" bIns="0" rtlCol="0">
            <a:spAutoFit/>
          </a:bodyPr>
          <a:lstStyle/>
          <a:p>
            <a:r>
              <a:rPr lang="fr-FR"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Stream </a:t>
            </a:r>
          </a:p>
          <a:p>
            <a:r>
              <a:rPr lang="fr-FR" sz="24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Analytics</a:t>
            </a:r>
            <a:endParaRPr lang="fr-FR"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18" name="TextBox 17"/>
          <p:cNvSpPr txBox="1"/>
          <p:nvPr/>
        </p:nvSpPr>
        <p:spPr>
          <a:xfrm>
            <a:off x="6893168" y="1352198"/>
            <a:ext cx="1506773" cy="738664"/>
          </a:xfrm>
          <a:prstGeom prst="rect">
            <a:avLst/>
          </a:prstGeom>
          <a:noFill/>
        </p:spPr>
        <p:txBody>
          <a:bodyPr wrap="none" lIns="0" tIns="0" rIns="0" bIns="0" rtlCol="0">
            <a:spAutoFit/>
          </a:bodyPr>
          <a:lstStyle/>
          <a:p>
            <a:r>
              <a:rPr lang="fr-FR"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Azure SQL</a:t>
            </a:r>
          </a:p>
          <a:p>
            <a:r>
              <a:rPr lang="fr-FR" sz="24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Database</a:t>
            </a:r>
            <a:endParaRPr lang="fr-FR"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19" name="Left Brace 18"/>
          <p:cNvSpPr/>
          <p:nvPr/>
        </p:nvSpPr>
        <p:spPr>
          <a:xfrm rot="16200000">
            <a:off x="6694112" y="3495135"/>
            <a:ext cx="446313" cy="2869597"/>
          </a:xfrm>
          <a:prstGeom prst="leftBrace">
            <a:avLst>
              <a:gd name="adj1" fmla="val 64430"/>
              <a:gd name="adj2"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TextBox 19"/>
          <p:cNvSpPr txBox="1"/>
          <p:nvPr/>
        </p:nvSpPr>
        <p:spPr>
          <a:xfrm>
            <a:off x="6009880" y="5256405"/>
            <a:ext cx="2133497" cy="307777"/>
          </a:xfrm>
          <a:prstGeom prst="rect">
            <a:avLst/>
          </a:prstGeom>
          <a:noFill/>
        </p:spPr>
        <p:txBody>
          <a:bodyPr wrap="none" lIns="0" tIns="0" rIns="0" bIns="0" rtlCol="0">
            <a:spAutoFit/>
          </a:bodyPr>
          <a:lstStyle/>
          <a:p>
            <a:r>
              <a:rPr lang="fr-FR" sz="2000" dirty="0" err="1" smtClean="0">
                <a:gradFill>
                  <a:gsLst>
                    <a:gs pos="0">
                      <a:schemeClr val="tx1">
                        <a:lumMod val="75000"/>
                        <a:lumOff val="25000"/>
                      </a:schemeClr>
                    </a:gs>
                    <a:gs pos="80000">
                      <a:schemeClr val="tx1">
                        <a:lumMod val="65000"/>
                        <a:lumOff val="35000"/>
                      </a:schemeClr>
                    </a:gs>
                  </a:gsLst>
                  <a:lin ang="16200000" scaled="0"/>
                </a:gradFill>
              </a:rPr>
              <a:t>Materialized</a:t>
            </a:r>
            <a:r>
              <a:rPr lang="fr-FR" sz="2000" dirty="0" smtClean="0">
                <a:gradFill>
                  <a:gsLst>
                    <a:gs pos="0">
                      <a:schemeClr val="tx1">
                        <a:lumMod val="75000"/>
                        <a:lumOff val="25000"/>
                      </a:schemeClr>
                    </a:gs>
                    <a:gs pos="80000">
                      <a:schemeClr val="tx1">
                        <a:lumMod val="65000"/>
                        <a:lumOff val="35000"/>
                      </a:schemeClr>
                    </a:gs>
                  </a:gsLst>
                  <a:lin ang="16200000" scaled="0"/>
                </a:gradFill>
              </a:rPr>
              <a:t> </a:t>
            </a:r>
            <a:r>
              <a:rPr lang="fr-FR" sz="2000" dirty="0" err="1" smtClean="0">
                <a:gradFill>
                  <a:gsLst>
                    <a:gs pos="0">
                      <a:schemeClr val="tx1">
                        <a:lumMod val="75000"/>
                        <a:lumOff val="25000"/>
                      </a:schemeClr>
                    </a:gs>
                    <a:gs pos="80000">
                      <a:schemeClr val="tx1">
                        <a:lumMod val="65000"/>
                        <a:lumOff val="35000"/>
                      </a:schemeClr>
                    </a:gs>
                  </a:gsLst>
                  <a:lin ang="16200000" scaled="0"/>
                </a:gradFill>
              </a:rPr>
              <a:t>Views</a:t>
            </a:r>
            <a:endParaRPr lang="fr-FR" sz="2000" dirty="0" smtClean="0">
              <a:gradFill>
                <a:gsLst>
                  <a:gs pos="0">
                    <a:schemeClr val="tx1">
                      <a:lumMod val="75000"/>
                      <a:lumOff val="25000"/>
                    </a:schemeClr>
                  </a:gs>
                  <a:gs pos="80000">
                    <a:schemeClr val="tx1">
                      <a:lumMod val="65000"/>
                      <a:lumOff val="35000"/>
                    </a:schemeClr>
                  </a:gs>
                </a:gsLst>
                <a:lin ang="16200000" scaled="0"/>
              </a:gradFill>
            </a:endParaRPr>
          </a:p>
        </p:txBody>
      </p:sp>
      <p:sp>
        <p:nvSpPr>
          <p:cNvPr id="21" name="TextBox 20"/>
          <p:cNvSpPr txBox="1"/>
          <p:nvPr/>
        </p:nvSpPr>
        <p:spPr>
          <a:xfrm>
            <a:off x="2589939" y="5662090"/>
            <a:ext cx="3093044" cy="307777"/>
          </a:xfrm>
          <a:prstGeom prst="rect">
            <a:avLst/>
          </a:prstGeom>
          <a:noFill/>
        </p:spPr>
        <p:txBody>
          <a:bodyPr wrap="none" lIns="0" tIns="0" rIns="0" bIns="0" rtlCol="0">
            <a:spAutoFit/>
          </a:bodyPr>
          <a:lstStyle/>
          <a:p>
            <a:r>
              <a:rPr lang="fr-FR" sz="2000" dirty="0" smtClean="0">
                <a:gradFill>
                  <a:gsLst>
                    <a:gs pos="0">
                      <a:schemeClr val="tx1">
                        <a:lumMod val="75000"/>
                        <a:lumOff val="25000"/>
                      </a:schemeClr>
                    </a:gs>
                    <a:gs pos="80000">
                      <a:schemeClr val="tx1">
                        <a:lumMod val="65000"/>
                        <a:lumOff val="35000"/>
                      </a:schemeClr>
                    </a:gs>
                  </a:gsLst>
                  <a:lin ang="16200000" scaled="0"/>
                </a:gradFill>
              </a:rPr>
              <a:t>Stream </a:t>
            </a:r>
            <a:r>
              <a:rPr lang="fr-FR" sz="2000" dirty="0" err="1" smtClean="0">
                <a:gradFill>
                  <a:gsLst>
                    <a:gs pos="0">
                      <a:schemeClr val="tx1">
                        <a:lumMod val="75000"/>
                        <a:lumOff val="25000"/>
                      </a:schemeClr>
                    </a:gs>
                    <a:gs pos="80000">
                      <a:schemeClr val="tx1">
                        <a:lumMod val="65000"/>
                        <a:lumOff val="35000"/>
                      </a:schemeClr>
                    </a:gs>
                  </a:gsLst>
                  <a:lin ang="16200000" scaled="0"/>
                </a:gradFill>
              </a:rPr>
              <a:t>Processing</a:t>
            </a:r>
            <a:r>
              <a:rPr lang="fr-FR" sz="2000" dirty="0" smtClean="0">
                <a:gradFill>
                  <a:gsLst>
                    <a:gs pos="0">
                      <a:schemeClr val="tx1">
                        <a:lumMod val="75000"/>
                        <a:lumOff val="25000"/>
                      </a:schemeClr>
                    </a:gs>
                    <a:gs pos="80000">
                      <a:schemeClr val="tx1">
                        <a:lumMod val="65000"/>
                        <a:lumOff val="35000"/>
                      </a:schemeClr>
                    </a:gs>
                  </a:gsLst>
                  <a:lin ang="16200000" scaled="0"/>
                </a:gradFill>
              </a:rPr>
              <a:t> System</a:t>
            </a:r>
          </a:p>
        </p:txBody>
      </p:sp>
      <p:sp>
        <p:nvSpPr>
          <p:cNvPr id="22" name="Left Brace 21"/>
          <p:cNvSpPr/>
          <p:nvPr/>
        </p:nvSpPr>
        <p:spPr>
          <a:xfrm rot="16200000">
            <a:off x="3763441" y="3858988"/>
            <a:ext cx="446313" cy="2879074"/>
          </a:xfrm>
          <a:prstGeom prst="leftBrace">
            <a:avLst>
              <a:gd name="adj1" fmla="val 57114"/>
              <a:gd name="adj2"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TextBox 22"/>
          <p:cNvSpPr txBox="1"/>
          <p:nvPr/>
        </p:nvSpPr>
        <p:spPr>
          <a:xfrm>
            <a:off x="772409" y="4841352"/>
            <a:ext cx="1453022" cy="923330"/>
          </a:xfrm>
          <a:prstGeom prst="rect">
            <a:avLst/>
          </a:prstGeom>
          <a:noFill/>
        </p:spPr>
        <p:txBody>
          <a:bodyPr wrap="none" lIns="0" tIns="0" rIns="0" bIns="0" rtlCol="0">
            <a:spAutoFit/>
          </a:bodyPr>
          <a:lstStyle/>
          <a:p>
            <a:r>
              <a:rPr lang="fr-FR" sz="2000" dirty="0" smtClean="0">
                <a:gradFill>
                  <a:gsLst>
                    <a:gs pos="0">
                      <a:schemeClr val="tx1">
                        <a:lumMod val="75000"/>
                        <a:lumOff val="25000"/>
                      </a:schemeClr>
                    </a:gs>
                    <a:gs pos="80000">
                      <a:schemeClr val="tx1">
                        <a:lumMod val="65000"/>
                        <a:lumOff val="35000"/>
                      </a:schemeClr>
                    </a:gs>
                  </a:gsLst>
                  <a:lin ang="16200000" scaled="0"/>
                </a:gradFill>
              </a:rPr>
              <a:t>Immutable </a:t>
            </a:r>
          </a:p>
          <a:p>
            <a:r>
              <a:rPr lang="fr-FR" sz="2000" dirty="0">
                <a:gradFill>
                  <a:gsLst>
                    <a:gs pos="0">
                      <a:schemeClr val="tx1">
                        <a:lumMod val="75000"/>
                        <a:lumOff val="25000"/>
                      </a:schemeClr>
                    </a:gs>
                    <a:gs pos="80000">
                      <a:schemeClr val="tx1">
                        <a:lumMod val="65000"/>
                        <a:lumOff val="35000"/>
                      </a:schemeClr>
                    </a:gs>
                  </a:gsLst>
                  <a:lin ang="16200000" scaled="0"/>
                </a:gradFill>
              </a:rPr>
              <a:t>A</a:t>
            </a:r>
            <a:r>
              <a:rPr lang="fr-FR" sz="2000" dirty="0" smtClean="0">
                <a:gradFill>
                  <a:gsLst>
                    <a:gs pos="0">
                      <a:schemeClr val="tx1">
                        <a:lumMod val="75000"/>
                        <a:lumOff val="25000"/>
                      </a:schemeClr>
                    </a:gs>
                    <a:gs pos="80000">
                      <a:schemeClr val="tx1">
                        <a:lumMod val="65000"/>
                        <a:lumOff val="35000"/>
                      </a:schemeClr>
                    </a:gs>
                  </a:gsLst>
                  <a:lin ang="16200000" scaled="0"/>
                </a:gradFill>
              </a:rPr>
              <a:t>ppend-</a:t>
            </a:r>
            <a:r>
              <a:rPr lang="fr-FR" sz="2000" dirty="0" err="1" smtClean="0">
                <a:gradFill>
                  <a:gsLst>
                    <a:gs pos="0">
                      <a:schemeClr val="tx1">
                        <a:lumMod val="75000"/>
                        <a:lumOff val="25000"/>
                      </a:schemeClr>
                    </a:gs>
                    <a:gs pos="80000">
                      <a:schemeClr val="tx1">
                        <a:lumMod val="65000"/>
                        <a:lumOff val="35000"/>
                      </a:schemeClr>
                    </a:gs>
                  </a:gsLst>
                  <a:lin ang="16200000" scaled="0"/>
                </a:gradFill>
              </a:rPr>
              <a:t>only</a:t>
            </a:r>
            <a:endParaRPr lang="fr-FR" sz="2000" dirty="0" smtClean="0">
              <a:gradFill>
                <a:gsLst>
                  <a:gs pos="0">
                    <a:schemeClr val="tx1">
                      <a:lumMod val="75000"/>
                      <a:lumOff val="25000"/>
                    </a:schemeClr>
                  </a:gs>
                  <a:gs pos="80000">
                    <a:schemeClr val="tx1">
                      <a:lumMod val="65000"/>
                      <a:lumOff val="35000"/>
                    </a:schemeClr>
                  </a:gs>
                </a:gsLst>
                <a:lin ang="16200000" scaled="0"/>
              </a:gradFill>
            </a:endParaRPr>
          </a:p>
          <a:p>
            <a:r>
              <a:rPr lang="fr-FR" sz="2000" dirty="0" err="1" smtClean="0">
                <a:gradFill>
                  <a:gsLst>
                    <a:gs pos="0">
                      <a:schemeClr val="tx1">
                        <a:lumMod val="75000"/>
                        <a:lumOff val="25000"/>
                      </a:schemeClr>
                    </a:gs>
                    <a:gs pos="80000">
                      <a:schemeClr val="tx1">
                        <a:lumMod val="65000"/>
                        <a:lumOff val="35000"/>
                      </a:schemeClr>
                    </a:gs>
                  </a:gsLst>
                  <a:lin ang="16200000" scaled="0"/>
                </a:gradFill>
              </a:rPr>
              <a:t>Raw</a:t>
            </a:r>
            <a:r>
              <a:rPr lang="fr-FR" sz="2000" dirty="0" smtClean="0">
                <a:gradFill>
                  <a:gsLst>
                    <a:gs pos="0">
                      <a:schemeClr val="tx1">
                        <a:lumMod val="75000"/>
                        <a:lumOff val="25000"/>
                      </a:schemeClr>
                    </a:gs>
                    <a:gs pos="80000">
                      <a:schemeClr val="tx1">
                        <a:lumMod val="65000"/>
                        <a:lumOff val="35000"/>
                      </a:schemeClr>
                    </a:gs>
                  </a:gsLst>
                  <a:lin ang="16200000" scaled="0"/>
                </a:gradFill>
              </a:rPr>
              <a:t> data</a:t>
            </a:r>
          </a:p>
        </p:txBody>
      </p:sp>
      <p:sp>
        <p:nvSpPr>
          <p:cNvPr id="24" name="TextBox 23"/>
          <p:cNvSpPr txBox="1"/>
          <p:nvPr/>
        </p:nvSpPr>
        <p:spPr>
          <a:xfrm>
            <a:off x="781854" y="1588341"/>
            <a:ext cx="1279196" cy="492442"/>
          </a:xfrm>
          <a:prstGeom prst="rect">
            <a:avLst/>
          </a:prstGeom>
          <a:noFill/>
          <a:ln>
            <a:solidFill>
              <a:schemeClr val="bg1">
                <a:lumMod val="65000"/>
              </a:schemeClr>
            </a:solidFill>
          </a:ln>
        </p:spPr>
        <p:txBody>
          <a:bodyPr wrap="square" lIns="0" tIns="0" rIns="0" bIns="0" rtlCol="0">
            <a:spAutoFit/>
          </a:bodyPr>
          <a:lstStyle/>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employee E changed</a:t>
            </a: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Customer C attributes to {...};</a:t>
            </a:r>
          </a:p>
          <a:p>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b="1"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employee E changed</a:t>
            </a:r>
          </a:p>
          <a:p>
            <a:r>
              <a:rPr lang="en-US" sz="400" b="1"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Customer C attributes to </a:t>
            </a:r>
            <a:r>
              <a:rPr lang="en-US" sz="400" b="1"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p>
          <a:p>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t>
            </a:r>
            <a:r>
              <a:rPr lang="en-US" sz="400" dirty="0" err="1">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date:time</a:t>
            </a:r>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 employee E changed</a:t>
            </a:r>
          </a:p>
          <a:p>
            <a:r>
              <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Customer C attributes to </a:t>
            </a:r>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endParaRPr lang="en-US" sz="400" dirty="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endParaRPr>
          </a:p>
          <a:p>
            <a:r>
              <a:rPr lang="en-US" sz="400" dirty="0"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rPr>
              <a:t>...</a:t>
            </a:r>
            <a:endParaRPr lang="fr-FR" sz="400" dirty="0" err="1" smtClean="0">
              <a:gradFill>
                <a:gsLst>
                  <a:gs pos="0">
                    <a:schemeClr val="tx1">
                      <a:lumMod val="75000"/>
                      <a:lumOff val="25000"/>
                    </a:schemeClr>
                  </a:gs>
                  <a:gs pos="80000">
                    <a:schemeClr val="tx1">
                      <a:lumMod val="65000"/>
                      <a:lumOff val="35000"/>
                    </a:schemeClr>
                  </a:gs>
                </a:gsLst>
                <a:lin ang="16200000" scaled="0"/>
              </a:gra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11276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153730" y="0"/>
            <a:ext cx="8596311" cy="865187"/>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High variety</a:t>
            </a:r>
          </a:p>
        </p:txBody>
      </p:sp>
      <p:sp>
        <p:nvSpPr>
          <p:cNvPr id="589" name="Shape 589"/>
          <p:cNvSpPr txBox="1">
            <a:spLocks noGrp="1"/>
          </p:cNvSpPr>
          <p:nvPr>
            <p:ph type="body" idx="1"/>
          </p:nvPr>
        </p:nvSpPr>
        <p:spPr>
          <a:xfrm>
            <a:off x="-23811" y="1257300"/>
            <a:ext cx="8861424" cy="5702299"/>
          </a:xfrm>
          <a:prstGeom prst="rect">
            <a:avLst/>
          </a:prstGeom>
          <a:noFill/>
          <a:ln>
            <a:noFill/>
          </a:ln>
        </p:spPr>
        <p:txBody>
          <a:bodyPr lIns="91425" tIns="45700" rIns="91425" bIns="45700" anchor="t" anchorCtr="0">
            <a:noAutofit/>
          </a:bodyPr>
          <a:lstStyle/>
          <a:p>
            <a:pPr marL="274320" marR="0" lvl="1" indent="-7620" algn="l" rtl="0">
              <a:lnSpc>
                <a:spcPct val="90000"/>
              </a:lnSpc>
              <a:spcBef>
                <a:spcPts val="0"/>
              </a:spcBef>
              <a:spcAft>
                <a:spcPts val="0"/>
              </a:spcAft>
              <a:buClr>
                <a:srgbClr val="EE344B"/>
              </a:buClr>
              <a:buSzPct val="25000"/>
              <a:buFont typeface="Noto Sans Symbols"/>
              <a:buNone/>
            </a:pPr>
            <a:endParaRPr sz="2800" b="0" i="0" u="none" strike="noStrike" cap="none">
              <a:solidFill>
                <a:schemeClr val="dk1"/>
              </a:solidFill>
              <a:latin typeface="Cambria"/>
              <a:ea typeface="Cambria"/>
              <a:cs typeface="Cambria"/>
              <a:sym typeface="Cambria"/>
            </a:endParaRPr>
          </a:p>
          <a:p>
            <a:pPr marL="685800" marR="0" lvl="1" indent="-228600" algn="l" rtl="0">
              <a:lnSpc>
                <a:spcPct val="90000"/>
              </a:lnSpc>
              <a:spcBef>
                <a:spcPts val="500"/>
              </a:spcBef>
              <a:spcAft>
                <a:spcPts val="0"/>
              </a:spcAft>
              <a:buClr>
                <a:srgbClr val="EE344B"/>
              </a:buClr>
              <a:buSzPct val="100000"/>
              <a:buFont typeface="Noto Sans Symbols"/>
              <a:buChar char="▪"/>
            </a:pPr>
            <a:r>
              <a:rPr lang="en-GB" sz="2800" b="0" i="0" u="none" strike="noStrike" cap="none">
                <a:solidFill>
                  <a:schemeClr val="dk1"/>
                </a:solidFill>
                <a:latin typeface="Cambria"/>
                <a:ea typeface="Cambria"/>
                <a:cs typeface="Cambria"/>
                <a:sym typeface="Cambria"/>
              </a:rPr>
              <a:t>Heterogeneity/mobility</a:t>
            </a:r>
          </a:p>
          <a:p>
            <a:pPr marL="685800" marR="0" lvl="1" indent="-228600" algn="l" rtl="0">
              <a:lnSpc>
                <a:spcPct val="90000"/>
              </a:lnSpc>
              <a:spcBef>
                <a:spcPts val="500"/>
              </a:spcBef>
              <a:spcAft>
                <a:spcPts val="0"/>
              </a:spcAft>
              <a:buClr>
                <a:srgbClr val="EE344B"/>
              </a:buClr>
              <a:buSzPct val="100000"/>
              <a:buFont typeface="Noto Sans Symbols"/>
              <a:buChar char="▪"/>
            </a:pPr>
            <a:r>
              <a:rPr lang="en-GB" sz="2800" b="0" i="0" u="none" strike="noStrike" cap="none">
                <a:solidFill>
                  <a:schemeClr val="dk1"/>
                </a:solidFill>
                <a:latin typeface="Cambria"/>
                <a:ea typeface="Cambria"/>
                <a:cs typeface="Cambria"/>
                <a:sym typeface="Cambria"/>
              </a:rPr>
              <a:t>Incompleteness/uncertainty</a:t>
            </a:r>
          </a:p>
          <a:p>
            <a:pPr marL="457200" marR="0" lvl="1" indent="0" algn="l" rtl="0">
              <a:lnSpc>
                <a:spcPct val="90000"/>
              </a:lnSpc>
              <a:spcBef>
                <a:spcPts val="500"/>
              </a:spcBef>
              <a:spcAft>
                <a:spcPts val="0"/>
              </a:spcAft>
              <a:buClr>
                <a:srgbClr val="EE344B"/>
              </a:buClr>
              <a:buSzPct val="25000"/>
              <a:buFont typeface="Noto Sans Symbols"/>
              <a:buNone/>
            </a:pPr>
            <a:endParaRPr sz="2800" b="0" i="0" u="none" strike="noStrike" cap="none">
              <a:solidFill>
                <a:schemeClr val="dk1"/>
              </a:solidFill>
              <a:latin typeface="Cambria"/>
              <a:ea typeface="Cambria"/>
              <a:cs typeface="Cambria"/>
              <a:sym typeface="Cambria"/>
            </a:endParaRPr>
          </a:p>
          <a:p>
            <a:pPr marL="857176" marR="0" lvl="2" indent="-6275" algn="l" rtl="0">
              <a:lnSpc>
                <a:spcPct val="90000"/>
              </a:lnSpc>
              <a:spcBef>
                <a:spcPts val="500"/>
              </a:spcBef>
              <a:buClr>
                <a:srgbClr val="EE344B"/>
              </a:buClr>
              <a:buSzPct val="25000"/>
              <a:buFont typeface="Arial"/>
              <a:buNone/>
            </a:pPr>
            <a:endParaRPr sz="2400" b="0" i="0" u="none" strike="noStrike" cap="none">
              <a:solidFill>
                <a:schemeClr val="dk1"/>
              </a:solidFill>
              <a:latin typeface="Cambria"/>
              <a:ea typeface="Cambria"/>
              <a:cs typeface="Cambria"/>
              <a:sym typeface="Cambria"/>
            </a:endParaRPr>
          </a:p>
        </p:txBody>
      </p:sp>
      <p:pic>
        <p:nvPicPr>
          <p:cNvPr id="590" name="Shape 590"/>
          <p:cNvPicPr preferRelativeResize="0"/>
          <p:nvPr/>
        </p:nvPicPr>
        <p:blipFill rotWithShape="1">
          <a:blip r:embed="rId3">
            <a:alphaModFix/>
          </a:blip>
          <a:srcRect/>
          <a:stretch/>
        </p:blipFill>
        <p:spPr>
          <a:xfrm>
            <a:off x="711200" y="4251433"/>
            <a:ext cx="3937000" cy="2157362"/>
          </a:xfrm>
          <a:prstGeom prst="rect">
            <a:avLst/>
          </a:prstGeom>
          <a:noFill/>
          <a:ln>
            <a:noFill/>
          </a:ln>
        </p:spPr>
      </p:pic>
      <p:pic>
        <p:nvPicPr>
          <p:cNvPr id="591" name="Shape 591"/>
          <p:cNvPicPr preferRelativeResize="0"/>
          <p:nvPr/>
        </p:nvPicPr>
        <p:blipFill rotWithShape="1">
          <a:blip r:embed="rId4">
            <a:alphaModFix/>
          </a:blip>
          <a:srcRect/>
          <a:stretch/>
        </p:blipFill>
        <p:spPr>
          <a:xfrm>
            <a:off x="5724525" y="4073542"/>
            <a:ext cx="3038475" cy="2328863"/>
          </a:xfrm>
          <a:prstGeom prst="rect">
            <a:avLst/>
          </a:prstGeom>
          <a:noFill/>
          <a:ln>
            <a:noFill/>
          </a:ln>
        </p:spPr>
      </p:pic>
      <p:sp>
        <p:nvSpPr>
          <p:cNvPr id="592" name="Shape 592"/>
          <p:cNvSpPr txBox="1">
            <a:spLocks noGrp="1"/>
          </p:cNvSpPr>
          <p:nvPr>
            <p:ph type="sldNum" idx="4294967295"/>
          </p:nvPr>
        </p:nvSpPr>
        <p:spPr>
          <a:xfrm>
            <a:off x="6553200" y="6356350"/>
            <a:ext cx="2407787"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200">
                <a:solidFill>
                  <a:srgbClr val="888888"/>
                </a:solidFill>
                <a:latin typeface="Cambria"/>
                <a:ea typeface="Cambria"/>
                <a:cs typeface="Cambria"/>
                <a:sym typeface="Cambria"/>
              </a:rPr>
              <a:t>7</a:t>
            </a:fld>
            <a:endParaRPr lang="en-GB" sz="1200">
              <a:solidFill>
                <a:srgbClr val="888888"/>
              </a:solidFill>
              <a:latin typeface="Cambria"/>
              <a:ea typeface="Cambria"/>
              <a:cs typeface="Cambria"/>
              <a:sym typeface="Cambria"/>
            </a:endParaRPr>
          </a:p>
        </p:txBody>
      </p:sp>
    </p:spTree>
    <p:extLst>
      <p:ext uri="{BB962C8B-B14F-4D97-AF65-F5344CB8AC3E}">
        <p14:creationId xmlns:p14="http://schemas.microsoft.com/office/powerpoint/2010/main" val="253557992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771" y="318204"/>
            <a:ext cx="8263254" cy="664633"/>
          </a:xfrm>
        </p:spPr>
        <p:txBody>
          <a:bodyPr/>
          <a:lstStyle/>
          <a:p>
            <a:r>
              <a:rPr lang="fr-FR" dirty="0" smtClean="0"/>
              <a:t>Kappa Architecture, in Azure, </a:t>
            </a:r>
            <a:r>
              <a:rPr lang="fr-FR" dirty="0" err="1" smtClean="0"/>
              <a:t>Managed</a:t>
            </a:r>
            <a:endParaRPr lang="fr-FR" dirty="0"/>
          </a:p>
        </p:txBody>
      </p:sp>
      <p:sp>
        <p:nvSpPr>
          <p:cNvPr id="3" name="TextBox 2"/>
          <p:cNvSpPr txBox="1"/>
          <p:nvPr/>
        </p:nvSpPr>
        <p:spPr>
          <a:xfrm>
            <a:off x="0" y="2547651"/>
            <a:ext cx="2189752" cy="369332"/>
          </a:xfrm>
          <a:prstGeom prst="rect">
            <a:avLst/>
          </a:prstGeom>
          <a:noFill/>
        </p:spPr>
        <p:txBody>
          <a:bodyPr wrap="none" lIns="0" tIns="0" rIns="0" bIns="0" rtlCol="0">
            <a:spAutoFit/>
          </a:bodyPr>
          <a:lstStyle/>
          <a:p>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Immutable Logs</a:t>
            </a:r>
          </a:p>
        </p:txBody>
      </p:sp>
      <p:sp>
        <p:nvSpPr>
          <p:cNvPr id="25" name="TextBox 24"/>
          <p:cNvSpPr txBox="1"/>
          <p:nvPr/>
        </p:nvSpPr>
        <p:spPr>
          <a:xfrm>
            <a:off x="973821" y="3216765"/>
            <a:ext cx="1124607" cy="369332"/>
          </a:xfrm>
          <a:prstGeom prst="rect">
            <a:avLst/>
          </a:prstGeom>
          <a:noFill/>
        </p:spPr>
        <p:txBody>
          <a:bodyPr wrap="none" lIns="0" tIns="0" rIns="0" bIns="0" rtlCol="0">
            <a:spAutoFit/>
          </a:bodyPr>
          <a:lstStyle/>
          <a:p>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API Call</a:t>
            </a:r>
          </a:p>
        </p:txBody>
      </p:sp>
      <p:cxnSp>
        <p:nvCxnSpPr>
          <p:cNvPr id="26" name="Straight Connector 25"/>
          <p:cNvCxnSpPr/>
          <p:nvPr/>
        </p:nvCxnSpPr>
        <p:spPr>
          <a:xfrm>
            <a:off x="2206486" y="1339447"/>
            <a:ext cx="0" cy="365097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634416" y="5137141"/>
            <a:ext cx="1437142" cy="369332"/>
          </a:xfrm>
          <a:prstGeom prst="rect">
            <a:avLst/>
          </a:prstGeom>
          <a:noFill/>
        </p:spPr>
        <p:txBody>
          <a:bodyPr wrap="none" lIns="0" tIns="0" rIns="0" bIns="0" rtlCol="0">
            <a:spAutoFit/>
          </a:bodyPr>
          <a:lstStyle/>
          <a:p>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Event Hub</a:t>
            </a:r>
          </a:p>
        </p:txBody>
      </p:sp>
      <p:cxnSp>
        <p:nvCxnSpPr>
          <p:cNvPr id="29" name="Straight Arrow Connector 28"/>
          <p:cNvCxnSpPr/>
          <p:nvPr/>
        </p:nvCxnSpPr>
        <p:spPr>
          <a:xfrm>
            <a:off x="263388" y="3058913"/>
            <a:ext cx="17641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403614" y="2307956"/>
            <a:ext cx="1764195"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376530" y="1339448"/>
            <a:ext cx="1" cy="211274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26993" y="3515060"/>
            <a:ext cx="2292094" cy="369332"/>
          </a:xfrm>
          <a:prstGeom prst="rect">
            <a:avLst/>
          </a:prstGeom>
          <a:noFill/>
        </p:spPr>
        <p:txBody>
          <a:bodyPr wrap="none" lIns="0" tIns="0" rIns="0" bIns="0" rtlCol="0">
            <a:spAutoFit/>
          </a:bodyPr>
          <a:lstStyle/>
          <a:p>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Stream </a:t>
            </a:r>
            <a:r>
              <a:rPr lang="fr-FR"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Analytics</a:t>
            </a:r>
            <a:endPar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34" name="TextBox 33"/>
          <p:cNvSpPr txBox="1"/>
          <p:nvPr/>
        </p:nvSpPr>
        <p:spPr>
          <a:xfrm>
            <a:off x="4525659" y="1787454"/>
            <a:ext cx="1043855" cy="738664"/>
          </a:xfrm>
          <a:prstGeom prst="rect">
            <a:avLst/>
          </a:prstGeom>
          <a:noFill/>
        </p:spPr>
        <p:txBody>
          <a:bodyPr wrap="none" lIns="0" tIns="0" rIns="0" bIns="0" rtlCol="0">
            <a:spAutoFit/>
          </a:bodyPr>
          <a:lstStyle/>
          <a:p>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Pseudo</a:t>
            </a:r>
          </a:p>
          <a:p>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T-SQL</a:t>
            </a:r>
          </a:p>
        </p:txBody>
      </p:sp>
      <p:cxnSp>
        <p:nvCxnSpPr>
          <p:cNvPr id="37" name="Straight Connector 36"/>
          <p:cNvCxnSpPr/>
          <p:nvPr/>
        </p:nvCxnSpPr>
        <p:spPr>
          <a:xfrm>
            <a:off x="4801240" y="2690189"/>
            <a:ext cx="129175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92992" y="2690190"/>
            <a:ext cx="0" cy="6183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Flowchart: Magnetic Disk 39"/>
          <p:cNvSpPr/>
          <p:nvPr/>
        </p:nvSpPr>
        <p:spPr bwMode="auto">
          <a:xfrm>
            <a:off x="5732699" y="3452193"/>
            <a:ext cx="720587" cy="974033"/>
          </a:xfrm>
          <a:prstGeom prst="flowChartMagneticDisk">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fr-F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TextBox 40"/>
          <p:cNvSpPr txBox="1"/>
          <p:nvPr/>
        </p:nvSpPr>
        <p:spPr>
          <a:xfrm>
            <a:off x="4980620" y="4569855"/>
            <a:ext cx="2909801" cy="369332"/>
          </a:xfrm>
          <a:prstGeom prst="rect">
            <a:avLst/>
          </a:prstGeom>
          <a:noFill/>
        </p:spPr>
        <p:txBody>
          <a:bodyPr wrap="none" lIns="0" tIns="0" rIns="0" bIns="0" rtlCol="0">
            <a:spAutoFit/>
          </a:bodyPr>
          <a:lstStyle/>
          <a:p>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Azure SQL </a:t>
            </a:r>
            <a:r>
              <a:rPr lang="fr-FR"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Database</a:t>
            </a:r>
            <a:endPar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
        <p:nvSpPr>
          <p:cNvPr id="43" name="Arc 42"/>
          <p:cNvSpPr/>
          <p:nvPr/>
        </p:nvSpPr>
        <p:spPr>
          <a:xfrm rot="10800000">
            <a:off x="6938608" y="3524008"/>
            <a:ext cx="1843709" cy="974033"/>
          </a:xfrm>
          <a:prstGeom prst="arc">
            <a:avLst>
              <a:gd name="adj1" fmla="val 16200000"/>
              <a:gd name="adj2" fmla="val 5536649"/>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 name="TextBox 44"/>
          <p:cNvSpPr txBox="1"/>
          <p:nvPr/>
        </p:nvSpPr>
        <p:spPr>
          <a:xfrm>
            <a:off x="7645796" y="2724910"/>
            <a:ext cx="1368614" cy="738664"/>
          </a:xfrm>
          <a:prstGeom prst="rect">
            <a:avLst/>
          </a:prstGeom>
          <a:noFill/>
        </p:spPr>
        <p:txBody>
          <a:bodyPr wrap="none" lIns="0" tIns="0" rIns="0" bIns="0" rtlCol="0">
            <a:spAutoFit/>
          </a:bodyPr>
          <a:lstStyle/>
          <a:p>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Power</a:t>
            </a:r>
            <a:r>
              <a:rPr lang="fr-FR"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BI</a:t>
            </a:r>
            <a:endParaRPr lang="fr-FR"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fr-FR"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Pull mode</a:t>
            </a:r>
          </a:p>
        </p:txBody>
      </p:sp>
    </p:spTree>
    <p:extLst>
      <p:ext uri="{BB962C8B-B14F-4D97-AF65-F5344CB8AC3E}">
        <p14:creationId xmlns:p14="http://schemas.microsoft.com/office/powerpoint/2010/main" val="23722222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22"/>
            <a:ext cx="9144000" cy="838200"/>
          </a:xfrm>
        </p:spPr>
        <p:txBody>
          <a:bodyPr/>
          <a:lstStyle/>
          <a:p>
            <a:r>
              <a:rPr lang="en-CA" dirty="0" smtClean="0"/>
              <a:t>Middleware Options: ~300 (+1/month)!!!</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71</a:t>
            </a:fld>
            <a:endParaRPr lang="it-IT" altLang="en-US"/>
          </a:p>
        </p:txBody>
      </p:sp>
      <p:pic>
        <p:nvPicPr>
          <p:cNvPr id="7" name="Picture 6"/>
          <p:cNvPicPr>
            <a:picLocks noChangeAspect="1"/>
          </p:cNvPicPr>
          <p:nvPr/>
        </p:nvPicPr>
        <p:blipFill rotWithShape="1">
          <a:blip r:embed="rId2"/>
          <a:srcRect r="1281" b="3249"/>
          <a:stretch/>
        </p:blipFill>
        <p:spPr>
          <a:xfrm>
            <a:off x="0" y="632618"/>
            <a:ext cx="9144000" cy="6328429"/>
          </a:xfrm>
          <a:prstGeom prst="rect">
            <a:avLst/>
          </a:prstGeom>
        </p:spPr>
      </p:pic>
      <p:sp>
        <p:nvSpPr>
          <p:cNvPr id="9" name="Rectangle 8"/>
          <p:cNvSpPr/>
          <p:nvPr/>
        </p:nvSpPr>
        <p:spPr bwMode="auto">
          <a:xfrm>
            <a:off x="7736358" y="38874"/>
            <a:ext cx="1381724" cy="557192"/>
          </a:xfrm>
          <a:prstGeom prst="rect">
            <a:avLst/>
          </a:prstGeom>
          <a:solidFill>
            <a:srgbClr val="FFFFFF"/>
          </a:solidFill>
          <a:ln w="76200" cap="flat" cmpd="sng" algn="ctr">
            <a:solidFill>
              <a:schemeClr val="bg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306017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Other Architectural Initiatives around Big Data</a:t>
            </a:r>
            <a:endParaRPr lang="en-CA" dirty="0"/>
          </a:p>
        </p:txBody>
      </p:sp>
      <p:sp>
        <p:nvSpPr>
          <p:cNvPr id="3" name="Content Placeholder 2"/>
          <p:cNvSpPr>
            <a:spLocks noGrp="1"/>
          </p:cNvSpPr>
          <p:nvPr>
            <p:ph idx="1"/>
          </p:nvPr>
        </p:nvSpPr>
        <p:spPr/>
        <p:txBody>
          <a:bodyPr/>
          <a:lstStyle/>
          <a:p>
            <a:r>
              <a:rPr lang="en-CA" dirty="0" smtClean="0"/>
              <a:t>NIST</a:t>
            </a:r>
          </a:p>
          <a:p>
            <a:r>
              <a:rPr lang="en-CA" dirty="0" smtClean="0"/>
              <a:t>EU</a:t>
            </a:r>
          </a:p>
          <a:p>
            <a:r>
              <a:rPr lang="en-CA" dirty="0" smtClean="0"/>
              <a:t>Others</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72</a:t>
            </a:fld>
            <a:endParaRPr lang="it-IT" altLang="en-US"/>
          </a:p>
        </p:txBody>
      </p:sp>
    </p:spTree>
    <p:extLst>
      <p:ext uri="{BB962C8B-B14F-4D97-AF65-F5344CB8AC3E}">
        <p14:creationId xmlns:p14="http://schemas.microsoft.com/office/powerpoint/2010/main" val="13529491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15462" y="1616332"/>
            <a:ext cx="7772400" cy="1752235"/>
          </a:xfrm>
        </p:spPr>
        <p:txBody>
          <a:bodyPr>
            <a:normAutofit/>
          </a:bodyPr>
          <a:lstStyle/>
          <a:p>
            <a:r>
              <a:rPr lang="en-US" sz="3600" b="1" dirty="0" smtClean="0"/>
              <a:t/>
            </a:r>
            <a:br>
              <a:rPr lang="en-US" sz="3600" b="1" dirty="0" smtClean="0"/>
            </a:br>
            <a:r>
              <a:rPr lang="en-US" sz="3600" b="1" dirty="0" smtClean="0"/>
              <a:t> </a:t>
            </a:r>
            <a:r>
              <a:rPr lang="en-US" b="1" dirty="0"/>
              <a:t/>
            </a:r>
            <a:br>
              <a:rPr lang="en-US" b="1" dirty="0"/>
            </a:br>
            <a:r>
              <a:rPr lang="en-US" b="1" dirty="0" smtClean="0"/>
              <a:t>NIST Big Data Initiative</a:t>
            </a:r>
            <a:endParaRPr lang="en-US" b="1" dirty="0"/>
          </a:p>
        </p:txBody>
      </p:sp>
      <p:sp>
        <p:nvSpPr>
          <p:cNvPr id="2" name="Subtitle 1"/>
          <p:cNvSpPr>
            <a:spLocks noGrp="1"/>
          </p:cNvSpPr>
          <p:nvPr>
            <p:ph type="subTitle" idx="1"/>
          </p:nvPr>
        </p:nvSpPr>
        <p:spPr>
          <a:xfrm>
            <a:off x="1371600" y="3895344"/>
            <a:ext cx="6060831" cy="1752600"/>
          </a:xfrm>
        </p:spPr>
        <p:txBody>
          <a:bodyPr/>
          <a:lstStyle/>
          <a:p>
            <a:r>
              <a:rPr lang="en-US" dirty="0" smtClean="0">
                <a:solidFill>
                  <a:schemeClr val="tx1">
                    <a:lumMod val="65000"/>
                    <a:lumOff val="35000"/>
                  </a:schemeClr>
                </a:solidFill>
              </a:rPr>
              <a:t>Led by </a:t>
            </a:r>
            <a:r>
              <a:rPr lang="en-US" dirty="0" err="1" smtClean="0">
                <a:solidFill>
                  <a:schemeClr val="tx1">
                    <a:lumMod val="65000"/>
                    <a:lumOff val="35000"/>
                  </a:schemeClr>
                </a:solidFill>
              </a:rPr>
              <a:t>Chaitin</a:t>
            </a:r>
            <a:r>
              <a:rPr lang="en-US" dirty="0" smtClean="0">
                <a:solidFill>
                  <a:schemeClr val="tx1">
                    <a:lumMod val="65000"/>
                    <a:lumOff val="35000"/>
                  </a:schemeClr>
                </a:solidFill>
              </a:rPr>
              <a:t> </a:t>
            </a:r>
            <a:r>
              <a:rPr lang="en-US" dirty="0" err="1" smtClean="0">
                <a:solidFill>
                  <a:schemeClr val="tx1">
                    <a:lumMod val="65000"/>
                    <a:lumOff val="35000"/>
                  </a:schemeClr>
                </a:solidFill>
              </a:rPr>
              <a:t>Baru</a:t>
            </a:r>
            <a:r>
              <a:rPr lang="en-US" dirty="0" smtClean="0">
                <a:solidFill>
                  <a:schemeClr val="tx1">
                    <a:lumMod val="65000"/>
                    <a:lumOff val="35000"/>
                  </a:schemeClr>
                </a:solidFill>
              </a:rPr>
              <a:t>, Bob Marcus, Wo Chang</a:t>
            </a:r>
            <a:endParaRPr lang="en-US" dirty="0">
              <a:solidFill>
                <a:schemeClr val="tx1">
                  <a:lumMod val="65000"/>
                  <a:lumOff val="35000"/>
                </a:schemeClr>
              </a:solidFill>
            </a:endParaRPr>
          </a:p>
        </p:txBody>
      </p:sp>
      <p:sp>
        <p:nvSpPr>
          <p:cNvPr id="3" name="Date Placeholder 2"/>
          <p:cNvSpPr>
            <a:spLocks noGrp="1"/>
          </p:cNvSpPr>
          <p:nvPr>
            <p:ph type="dt" sz="half" idx="10"/>
          </p:nvPr>
        </p:nvSpPr>
        <p:spPr/>
        <p:txBody>
          <a:bodyPr/>
          <a:lstStyle/>
          <a:p>
            <a:r>
              <a:rPr lang="en-US" smtClean="0"/>
              <a:t>3/2/2015</a:t>
            </a:r>
            <a:endParaRPr lang="en-US"/>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29CB78FB-1415-9B4D-996E-11F146E2B0ED}" type="slidenum">
              <a:rPr lang="en-US" smtClean="0"/>
              <a:t>73</a:t>
            </a:fld>
            <a:endParaRPr lang="en-US"/>
          </a:p>
        </p:txBody>
      </p:sp>
    </p:spTree>
    <p:extLst>
      <p:ext uri="{BB962C8B-B14F-4D97-AF65-F5344CB8AC3E}">
        <p14:creationId xmlns:p14="http://schemas.microsoft.com/office/powerpoint/2010/main" val="9625446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98611"/>
            <a:ext cx="7814110" cy="905435"/>
          </a:xfrm>
        </p:spPr>
        <p:txBody>
          <a:bodyPr>
            <a:noAutofit/>
          </a:bodyPr>
          <a:lstStyle/>
          <a:p>
            <a:r>
              <a:rPr lang="en-US" sz="2800" b="1" dirty="0" smtClean="0"/>
              <a:t>NBD-PWG (NIST Big Data Public Working Group) Subgroups &amp; Co-Chairs</a:t>
            </a:r>
            <a:endParaRPr lang="en-US" sz="2800" b="1" dirty="0"/>
          </a:p>
        </p:txBody>
      </p:sp>
      <p:sp>
        <p:nvSpPr>
          <p:cNvPr id="5" name="Content Placeholder 4"/>
          <p:cNvSpPr>
            <a:spLocks noGrp="1"/>
          </p:cNvSpPr>
          <p:nvPr>
            <p:ph idx="1"/>
          </p:nvPr>
        </p:nvSpPr>
        <p:spPr>
          <a:xfrm>
            <a:off x="0" y="1122260"/>
            <a:ext cx="9143999" cy="5084604"/>
          </a:xfrm>
        </p:spPr>
        <p:txBody>
          <a:bodyPr>
            <a:normAutofit fontScale="92500" lnSpcReduction="10000"/>
          </a:bodyPr>
          <a:lstStyle/>
          <a:p>
            <a:pPr lvl="0"/>
            <a:r>
              <a:rPr lang="en-US" dirty="0" smtClean="0"/>
              <a:t>There were 5 Subgroups</a:t>
            </a:r>
          </a:p>
          <a:p>
            <a:pPr lvl="1"/>
            <a:r>
              <a:rPr lang="en-US" dirty="0" smtClean="0"/>
              <a:t>Note mainly industry</a:t>
            </a:r>
          </a:p>
          <a:p>
            <a:pPr lvl="0"/>
            <a:r>
              <a:rPr lang="en-US" b="1" dirty="0" smtClean="0">
                <a:solidFill>
                  <a:srgbClr val="FF0000"/>
                </a:solidFill>
              </a:rPr>
              <a:t>Requirements and Use Cases Sub Group</a:t>
            </a:r>
          </a:p>
          <a:p>
            <a:pPr lvl="1"/>
            <a:r>
              <a:rPr lang="en-US" i="1" dirty="0"/>
              <a:t>Geoffrey Fox, </a:t>
            </a:r>
            <a:r>
              <a:rPr lang="en-US" i="1" dirty="0" smtClean="0"/>
              <a:t>Indiana U.; Joe </a:t>
            </a:r>
            <a:r>
              <a:rPr lang="en-US" i="1" dirty="0"/>
              <a:t>Paiva, </a:t>
            </a:r>
            <a:r>
              <a:rPr lang="en-US" i="1" dirty="0" smtClean="0"/>
              <a:t>VA; Tsegereda </a:t>
            </a:r>
            <a:r>
              <a:rPr lang="en-US" i="1" dirty="0"/>
              <a:t>Beyene, Cisco </a:t>
            </a:r>
            <a:endParaRPr lang="en-US" i="1" dirty="0" smtClean="0"/>
          </a:p>
          <a:p>
            <a:r>
              <a:rPr lang="en-US" b="1" dirty="0" smtClean="0">
                <a:solidFill>
                  <a:srgbClr val="FF0000"/>
                </a:solidFill>
              </a:rPr>
              <a:t>Definitions and Taxonomies SG</a:t>
            </a:r>
          </a:p>
          <a:p>
            <a:pPr lvl="1"/>
            <a:r>
              <a:rPr lang="en-US" i="1" dirty="0" smtClean="0"/>
              <a:t>Nancy </a:t>
            </a:r>
            <a:r>
              <a:rPr lang="en-US" i="1" dirty="0"/>
              <a:t>Grady, SAIC; Natasha </a:t>
            </a:r>
            <a:r>
              <a:rPr lang="en-US" i="1" dirty="0" err="1"/>
              <a:t>Balac</a:t>
            </a:r>
            <a:r>
              <a:rPr lang="en-US" i="1" dirty="0"/>
              <a:t>, SDSC; Eugene Luster, </a:t>
            </a:r>
            <a:r>
              <a:rPr lang="en-US" i="1" dirty="0" smtClean="0"/>
              <a:t>R2AD</a:t>
            </a:r>
          </a:p>
          <a:p>
            <a:pPr lvl="0"/>
            <a:r>
              <a:rPr lang="en-US" b="1" dirty="0" smtClean="0">
                <a:solidFill>
                  <a:srgbClr val="FF0000"/>
                </a:solidFill>
              </a:rPr>
              <a:t>Reference Architecture Sub Group</a:t>
            </a:r>
          </a:p>
          <a:p>
            <a:pPr lvl="1"/>
            <a:r>
              <a:rPr lang="en-US" i="1" dirty="0"/>
              <a:t>Orit Levin, </a:t>
            </a:r>
            <a:r>
              <a:rPr lang="en-US" i="1" dirty="0" smtClean="0"/>
              <a:t>Microsoft; James </a:t>
            </a:r>
            <a:r>
              <a:rPr lang="en-US" i="1" dirty="0" err="1"/>
              <a:t>Ketner</a:t>
            </a:r>
            <a:r>
              <a:rPr lang="en-US" i="1" dirty="0"/>
              <a:t>, </a:t>
            </a:r>
            <a:r>
              <a:rPr lang="en-US" i="1" dirty="0" smtClean="0"/>
              <a:t>AT&amp;T; Don </a:t>
            </a:r>
            <a:r>
              <a:rPr lang="en-US" i="1" dirty="0" err="1"/>
              <a:t>Krapohl</a:t>
            </a:r>
            <a:r>
              <a:rPr lang="en-US" i="1" dirty="0"/>
              <a:t>, Augmented </a:t>
            </a:r>
            <a:r>
              <a:rPr lang="en-US" i="1" dirty="0" smtClean="0"/>
              <a:t>Intelligence </a:t>
            </a:r>
          </a:p>
          <a:p>
            <a:pPr lvl="0"/>
            <a:r>
              <a:rPr lang="en-US" b="1" dirty="0" smtClean="0">
                <a:solidFill>
                  <a:srgbClr val="FF0000"/>
                </a:solidFill>
              </a:rPr>
              <a:t>Security and Privacy Sub Group</a:t>
            </a:r>
          </a:p>
          <a:p>
            <a:pPr lvl="1"/>
            <a:r>
              <a:rPr lang="en-US" i="1" dirty="0"/>
              <a:t>Arnab Roy, CSA/Fujitsu Nancy </a:t>
            </a:r>
            <a:r>
              <a:rPr lang="en-US" i="1" dirty="0" err="1"/>
              <a:t>Landreville</a:t>
            </a:r>
            <a:r>
              <a:rPr lang="en-US" i="1" dirty="0"/>
              <a:t>, U. MD Akhil </a:t>
            </a:r>
            <a:r>
              <a:rPr lang="en-US" i="1" dirty="0" err="1"/>
              <a:t>Manchanda</a:t>
            </a:r>
            <a:r>
              <a:rPr lang="en-US" i="1" dirty="0"/>
              <a:t>, GE</a:t>
            </a:r>
            <a:endParaRPr lang="en-US" i="1" dirty="0" smtClean="0"/>
          </a:p>
          <a:p>
            <a:pPr lvl="0"/>
            <a:r>
              <a:rPr lang="en-US" b="1" dirty="0" smtClean="0">
                <a:solidFill>
                  <a:srgbClr val="FF0000"/>
                </a:solidFill>
              </a:rPr>
              <a:t>Technology Roadmap Sub Group</a:t>
            </a:r>
          </a:p>
          <a:p>
            <a:pPr lvl="1"/>
            <a:r>
              <a:rPr lang="en-US" i="1" dirty="0"/>
              <a:t>Carl Buffington, </a:t>
            </a:r>
            <a:r>
              <a:rPr lang="en-US" i="1" dirty="0" err="1" smtClean="0"/>
              <a:t>Vistronix</a:t>
            </a:r>
            <a:r>
              <a:rPr lang="en-US" i="1" dirty="0" smtClean="0"/>
              <a:t>; Dan </a:t>
            </a:r>
            <a:r>
              <a:rPr lang="en-US" i="1" dirty="0" err="1"/>
              <a:t>McClary</a:t>
            </a:r>
            <a:r>
              <a:rPr lang="en-US" i="1" dirty="0"/>
              <a:t>, </a:t>
            </a:r>
            <a:r>
              <a:rPr lang="en-US" i="1" dirty="0" smtClean="0"/>
              <a:t>Oracle; David </a:t>
            </a:r>
            <a:r>
              <a:rPr lang="en-US" i="1" dirty="0"/>
              <a:t>Boyd, Data </a:t>
            </a:r>
            <a:r>
              <a:rPr lang="en-US" i="1" dirty="0" smtClean="0"/>
              <a:t>Tactics</a:t>
            </a:r>
          </a:p>
          <a:p>
            <a:endParaRPr lang="en-US" dirty="0" smtClean="0"/>
          </a:p>
        </p:txBody>
      </p:sp>
      <p:sp>
        <p:nvSpPr>
          <p:cNvPr id="3" name="Slide Number Placeholder 2"/>
          <p:cNvSpPr>
            <a:spLocks noGrp="1"/>
          </p:cNvSpPr>
          <p:nvPr>
            <p:ph type="sldNum" sz="quarter" idx="12"/>
          </p:nvPr>
        </p:nvSpPr>
        <p:spPr/>
        <p:txBody>
          <a:bodyPr/>
          <a:lstStyle/>
          <a:p>
            <a:fld id="{C4B85148-DB98-4269-ACE6-2DF49F9918C9}" type="slidenum">
              <a:rPr lang="en-US" smtClean="0"/>
              <a:pPr/>
              <a:t>74</a:t>
            </a:fld>
            <a:endParaRPr lang="en-US" dirty="0"/>
          </a:p>
        </p:txBody>
      </p:sp>
    </p:spTree>
    <p:extLst>
      <p:ext uri="{BB962C8B-B14F-4D97-AF65-F5344CB8AC3E}">
        <p14:creationId xmlns:p14="http://schemas.microsoft.com/office/powerpoint/2010/main" val="39068305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1639" t="12913" r="11218" b="1787"/>
          <a:stretch/>
        </p:blipFill>
        <p:spPr>
          <a:xfrm>
            <a:off x="0" y="0"/>
            <a:ext cx="5006186" cy="6858000"/>
          </a:xfrm>
          <a:prstGeom prst="rect">
            <a:avLst/>
          </a:prstGeom>
        </p:spPr>
      </p:pic>
      <p:sp>
        <p:nvSpPr>
          <p:cNvPr id="6" name="Title 5"/>
          <p:cNvSpPr>
            <a:spLocks noGrp="1"/>
          </p:cNvSpPr>
          <p:nvPr>
            <p:ph type="title"/>
          </p:nvPr>
        </p:nvSpPr>
        <p:spPr>
          <a:xfrm>
            <a:off x="5006186" y="0"/>
            <a:ext cx="4137814" cy="847499"/>
          </a:xfrm>
        </p:spPr>
        <p:txBody>
          <a:bodyPr>
            <a:normAutofit fontScale="90000"/>
          </a:bodyPr>
          <a:lstStyle/>
          <a:p>
            <a:r>
              <a:rPr lang="en-US" sz="4000" b="1" dirty="0" smtClean="0">
                <a:latin typeface="+mn-lt"/>
              </a:rPr>
              <a:t>Use Case Template</a:t>
            </a:r>
            <a:endParaRPr lang="en-US" sz="4000" b="1" dirty="0">
              <a:latin typeface="+mn-lt"/>
            </a:endParaRPr>
          </a:p>
        </p:txBody>
      </p:sp>
      <p:sp>
        <p:nvSpPr>
          <p:cNvPr id="7" name="Content Placeholder 6"/>
          <p:cNvSpPr>
            <a:spLocks noGrp="1"/>
          </p:cNvSpPr>
          <p:nvPr>
            <p:ph idx="1"/>
          </p:nvPr>
        </p:nvSpPr>
        <p:spPr>
          <a:xfrm>
            <a:off x="5006186" y="1051284"/>
            <a:ext cx="3898328" cy="5615441"/>
          </a:xfrm>
        </p:spPr>
        <p:txBody>
          <a:bodyPr>
            <a:normAutofit/>
          </a:bodyPr>
          <a:lstStyle/>
          <a:p>
            <a:r>
              <a:rPr lang="en-US" sz="2000" dirty="0" smtClean="0"/>
              <a:t>26 fields completed for 51 areas</a:t>
            </a:r>
          </a:p>
          <a:p>
            <a:r>
              <a:rPr lang="en-US" sz="2000" b="1" dirty="0"/>
              <a:t>Government Operation</a:t>
            </a:r>
            <a:r>
              <a:rPr lang="en-US" sz="2000" b="1" dirty="0" smtClean="0"/>
              <a:t>: 4</a:t>
            </a:r>
            <a:endParaRPr lang="en-US" sz="2000" dirty="0"/>
          </a:p>
          <a:p>
            <a:r>
              <a:rPr lang="en-US" sz="2000" b="1" dirty="0"/>
              <a:t>Commercial: </a:t>
            </a:r>
            <a:r>
              <a:rPr lang="en-US" sz="2000" b="1" dirty="0" smtClean="0"/>
              <a:t>8</a:t>
            </a:r>
          </a:p>
          <a:p>
            <a:r>
              <a:rPr lang="en-US" sz="2000" b="1" dirty="0" smtClean="0"/>
              <a:t>Defense: 3</a:t>
            </a:r>
            <a:endParaRPr lang="en-US" sz="2000" dirty="0"/>
          </a:p>
          <a:p>
            <a:r>
              <a:rPr lang="en-US" sz="2000" b="1" dirty="0"/>
              <a:t>Healthcare and Life Sciences: </a:t>
            </a:r>
            <a:r>
              <a:rPr lang="en-US" sz="2000" b="1" dirty="0" smtClean="0"/>
              <a:t>10</a:t>
            </a:r>
          </a:p>
          <a:p>
            <a:r>
              <a:rPr lang="en-US" sz="2000" b="1" dirty="0" smtClean="0"/>
              <a:t>Deep </a:t>
            </a:r>
            <a:r>
              <a:rPr lang="en-US" sz="2000" b="1" dirty="0"/>
              <a:t>Learning and Social Media</a:t>
            </a:r>
            <a:r>
              <a:rPr lang="en-US" sz="2000" b="1" dirty="0" smtClean="0"/>
              <a:t>: 6</a:t>
            </a:r>
            <a:endParaRPr lang="en-US" sz="2000" dirty="0"/>
          </a:p>
          <a:p>
            <a:r>
              <a:rPr lang="en-US" sz="2000" b="1" dirty="0"/>
              <a:t>The Ecosystem for Research: </a:t>
            </a:r>
            <a:r>
              <a:rPr lang="en-US" sz="2000" b="1" dirty="0" smtClean="0"/>
              <a:t>4</a:t>
            </a:r>
          </a:p>
          <a:p>
            <a:r>
              <a:rPr lang="en-US" sz="2000" b="1" dirty="0" smtClean="0"/>
              <a:t>Astronomy </a:t>
            </a:r>
            <a:r>
              <a:rPr lang="en-US" sz="2000" b="1" dirty="0"/>
              <a:t>and Physics: </a:t>
            </a:r>
            <a:r>
              <a:rPr lang="en-US" sz="2000" b="1" dirty="0" smtClean="0"/>
              <a:t>5</a:t>
            </a:r>
          </a:p>
          <a:p>
            <a:r>
              <a:rPr lang="en-US" sz="2000" b="1" dirty="0" smtClean="0"/>
              <a:t>Earth</a:t>
            </a:r>
            <a:r>
              <a:rPr lang="en-US" sz="2000" b="1" dirty="0"/>
              <a:t>, Environmental and Polar Science: </a:t>
            </a:r>
            <a:r>
              <a:rPr lang="en-US" sz="2000" b="1" dirty="0" smtClean="0"/>
              <a:t>10</a:t>
            </a:r>
          </a:p>
          <a:p>
            <a:r>
              <a:rPr lang="en-US" sz="2000" b="1" dirty="0" smtClean="0"/>
              <a:t>Energy: 1</a:t>
            </a:r>
            <a:endParaRPr lang="en-US" sz="2000" dirty="0"/>
          </a:p>
        </p:txBody>
      </p:sp>
      <p:sp>
        <p:nvSpPr>
          <p:cNvPr id="3" name="Slide Number Placeholder 2"/>
          <p:cNvSpPr>
            <a:spLocks noGrp="1"/>
          </p:cNvSpPr>
          <p:nvPr>
            <p:ph type="sldNum" sz="quarter" idx="12"/>
          </p:nvPr>
        </p:nvSpPr>
        <p:spPr/>
        <p:txBody>
          <a:bodyPr/>
          <a:lstStyle/>
          <a:p>
            <a:fld id="{C4B85148-DB98-4269-ACE6-2DF49F9918C9}" type="slidenum">
              <a:rPr lang="en-US" smtClean="0"/>
              <a:pPr/>
              <a:t>75</a:t>
            </a:fld>
            <a:endParaRPr lang="en-US" dirty="0"/>
          </a:p>
        </p:txBody>
      </p:sp>
    </p:spTree>
    <p:extLst>
      <p:ext uri="{BB962C8B-B14F-4D97-AF65-F5344CB8AC3E}">
        <p14:creationId xmlns:p14="http://schemas.microsoft.com/office/powerpoint/2010/main" val="397939794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5" y="75661"/>
            <a:ext cx="8560857" cy="718039"/>
          </a:xfrm>
        </p:spPr>
        <p:txBody>
          <a:bodyPr>
            <a:noAutofit/>
          </a:bodyPr>
          <a:lstStyle/>
          <a:p>
            <a:pPr algn="ctr"/>
            <a:r>
              <a:rPr lang="en-US" sz="2000" b="1" dirty="0" smtClean="0">
                <a:latin typeface="+mn-lt"/>
              </a:rPr>
              <a:t>51 Detailed Use Cases: </a:t>
            </a:r>
            <a:r>
              <a:rPr lang="en-US" sz="1800" b="1" dirty="0" smtClean="0">
                <a:latin typeface="+mn-lt"/>
              </a:rPr>
              <a:t>Contributed July-September 2013</a:t>
            </a:r>
            <a:br>
              <a:rPr lang="en-US" sz="1800" b="1" dirty="0" smtClean="0">
                <a:latin typeface="+mn-lt"/>
              </a:rPr>
            </a:br>
            <a:r>
              <a:rPr lang="en-US" sz="1800" b="1" dirty="0" smtClean="0">
                <a:latin typeface="+mn-lt"/>
              </a:rPr>
              <a:t>Covers goals, data features such as 3 V’s, software, hardware</a:t>
            </a:r>
            <a:endParaRPr lang="en-US" sz="1800" b="1" dirty="0">
              <a:latin typeface="+mn-lt"/>
            </a:endParaRPr>
          </a:p>
        </p:txBody>
      </p:sp>
      <p:sp>
        <p:nvSpPr>
          <p:cNvPr id="3" name="Content Placeholder 2"/>
          <p:cNvSpPr>
            <a:spLocks noGrp="1"/>
          </p:cNvSpPr>
          <p:nvPr>
            <p:ph idx="1"/>
          </p:nvPr>
        </p:nvSpPr>
        <p:spPr>
          <a:xfrm>
            <a:off x="0" y="1048939"/>
            <a:ext cx="9144000" cy="5898036"/>
          </a:xfrm>
        </p:spPr>
        <p:txBody>
          <a:bodyPr>
            <a:noAutofit/>
          </a:bodyPr>
          <a:lstStyle/>
          <a:p>
            <a:r>
              <a:rPr lang="en-US" sz="1600" b="1" dirty="0" smtClean="0"/>
              <a:t>Government Operation(4): </a:t>
            </a:r>
            <a:r>
              <a:rPr lang="en-US" sz="1600" dirty="0"/>
              <a:t>National Archives and Records </a:t>
            </a:r>
            <a:r>
              <a:rPr lang="en-US" sz="1600" dirty="0" smtClean="0"/>
              <a:t>Administration, Census Bureau</a:t>
            </a:r>
          </a:p>
          <a:p>
            <a:r>
              <a:rPr lang="en-US" sz="1600" b="1" dirty="0" smtClean="0"/>
              <a:t>Commercial(8): </a:t>
            </a:r>
            <a:r>
              <a:rPr lang="en-US" sz="1600" dirty="0" smtClean="0"/>
              <a:t>Finance in Cloud, Cloud Backup, </a:t>
            </a:r>
            <a:r>
              <a:rPr lang="en-US" sz="1600" dirty="0" err="1" smtClean="0"/>
              <a:t>Mendeley</a:t>
            </a:r>
            <a:r>
              <a:rPr lang="en-US" sz="1600" dirty="0" smtClean="0"/>
              <a:t> (Citations), Netflix, Web Search, Digital Materials, Cargo shipping (as in UPS)</a:t>
            </a:r>
          </a:p>
          <a:p>
            <a:r>
              <a:rPr lang="en-US" sz="1600" b="1" dirty="0" smtClean="0"/>
              <a:t>Defense(3): </a:t>
            </a:r>
            <a:r>
              <a:rPr lang="en-US" sz="1600" dirty="0" smtClean="0"/>
              <a:t>Sensors, Image surveillance, Situation Assessment</a:t>
            </a:r>
          </a:p>
          <a:p>
            <a:r>
              <a:rPr lang="en-US" sz="1600" b="1" dirty="0" smtClean="0"/>
              <a:t>Healthcare and Life Sciences(10): </a:t>
            </a:r>
            <a:r>
              <a:rPr lang="en-US" sz="1600" dirty="0" smtClean="0"/>
              <a:t>Medical records, Graph and Probabilistic analysis, Pathology, </a:t>
            </a:r>
            <a:r>
              <a:rPr lang="en-US" sz="1600" dirty="0" err="1" smtClean="0"/>
              <a:t>Bioimaging</a:t>
            </a:r>
            <a:r>
              <a:rPr lang="en-US" sz="1600" dirty="0" smtClean="0"/>
              <a:t>, Genomics, Epidemiology, People Activity models, Biodiversity</a:t>
            </a:r>
          </a:p>
          <a:p>
            <a:r>
              <a:rPr lang="en-US" sz="1600" b="1" dirty="0"/>
              <a:t>Deep Learning and Social </a:t>
            </a:r>
            <a:r>
              <a:rPr lang="en-US" sz="1600" b="1" dirty="0" smtClean="0"/>
              <a:t>Media(6): </a:t>
            </a:r>
            <a:r>
              <a:rPr lang="en-US" sz="1600" dirty="0" smtClean="0"/>
              <a:t>Driving Car, </a:t>
            </a:r>
            <a:r>
              <a:rPr lang="en-US" sz="1600" dirty="0" err="1" smtClean="0"/>
              <a:t>Geolocate</a:t>
            </a:r>
            <a:r>
              <a:rPr lang="en-US" sz="1600" dirty="0" smtClean="0"/>
              <a:t> images/cameras, Twitter, Crowd Sourcing, Network Science, NIST benchmark datasets</a:t>
            </a:r>
          </a:p>
          <a:p>
            <a:r>
              <a:rPr lang="en-US" sz="1600" b="1" dirty="0"/>
              <a:t>The Ecosystem for </a:t>
            </a:r>
            <a:r>
              <a:rPr lang="en-US" sz="1600" b="1" dirty="0" smtClean="0"/>
              <a:t>Research(4): </a:t>
            </a:r>
            <a:r>
              <a:rPr lang="en-US" sz="1600" dirty="0" smtClean="0"/>
              <a:t>Metadata, Collaboration, Language Translation, Light source experiments</a:t>
            </a:r>
          </a:p>
          <a:p>
            <a:r>
              <a:rPr lang="en-US" sz="1600" b="1" dirty="0"/>
              <a:t>Astronomy and </a:t>
            </a:r>
            <a:r>
              <a:rPr lang="en-US" sz="1600" b="1" dirty="0" smtClean="0"/>
              <a:t>Physics(5): </a:t>
            </a:r>
            <a:r>
              <a:rPr lang="en-US" sz="1600" dirty="0" smtClean="0"/>
              <a:t>Sky Surveys including comparison to simulation, Large Hadron Collider at CERN, Belle Accelerator II in Japan</a:t>
            </a:r>
          </a:p>
          <a:p>
            <a:r>
              <a:rPr lang="en-US" sz="1600" b="1" dirty="0" smtClean="0"/>
              <a:t>Earth</a:t>
            </a:r>
            <a:r>
              <a:rPr lang="en-US" sz="1600" b="1" dirty="0"/>
              <a:t>, Environmental and Polar </a:t>
            </a:r>
            <a:r>
              <a:rPr lang="en-US" sz="1600" b="1" dirty="0" smtClean="0"/>
              <a:t>Science(10): </a:t>
            </a:r>
            <a:r>
              <a:rPr lang="en-US" sz="1600" dirty="0" smtClean="0"/>
              <a:t>Radar Scattering in Atmosphere, Earthquake, Ocean, Earth Observation, Ice sheet Radar scattering, Earth radar mapping, Climate simulation datasets, Atmospheric </a:t>
            </a:r>
            <a:r>
              <a:rPr lang="en-US" sz="1600" dirty="0"/>
              <a:t>turbulence identification, Subsurface </a:t>
            </a:r>
            <a:r>
              <a:rPr lang="en-US" sz="1600" dirty="0" smtClean="0"/>
              <a:t>Biogeochemistry (microbes </a:t>
            </a:r>
            <a:r>
              <a:rPr lang="en-US" sz="1600" dirty="0"/>
              <a:t>to watersheds), AmeriFlux and FLUXNET </a:t>
            </a:r>
            <a:r>
              <a:rPr lang="en-US" sz="1600" dirty="0" smtClean="0"/>
              <a:t>gas sensors</a:t>
            </a:r>
          </a:p>
          <a:p>
            <a:r>
              <a:rPr lang="en-US" sz="1600" b="1" dirty="0" smtClean="0"/>
              <a:t>Energy(1): </a:t>
            </a:r>
            <a:r>
              <a:rPr lang="en-US" sz="1600" dirty="0" smtClean="0"/>
              <a:t>Smart grid</a:t>
            </a:r>
          </a:p>
          <a:p>
            <a:pPr marL="0" indent="0">
              <a:buNone/>
            </a:pPr>
            <a:endParaRPr lang="en-US" sz="1600" dirty="0"/>
          </a:p>
        </p:txBody>
      </p:sp>
      <p:sp>
        <p:nvSpPr>
          <p:cNvPr id="5" name="Slide Number Placeholder 4"/>
          <p:cNvSpPr>
            <a:spLocks noGrp="1"/>
          </p:cNvSpPr>
          <p:nvPr>
            <p:ph type="sldNum" sz="quarter" idx="12"/>
          </p:nvPr>
        </p:nvSpPr>
        <p:spPr/>
        <p:txBody>
          <a:bodyPr/>
          <a:lstStyle/>
          <a:p>
            <a:fld id="{C4B85148-DB98-4269-ACE6-2DF49F9918C9}" type="slidenum">
              <a:rPr lang="en-US" smtClean="0"/>
              <a:pPr/>
              <a:t>76</a:t>
            </a:fld>
            <a:endParaRPr lang="en-US" dirty="0"/>
          </a:p>
        </p:txBody>
      </p:sp>
      <p:sp>
        <p:nvSpPr>
          <p:cNvPr id="4" name="TextBox 3"/>
          <p:cNvSpPr txBox="1"/>
          <p:nvPr/>
        </p:nvSpPr>
        <p:spPr>
          <a:xfrm>
            <a:off x="5368043" y="6208415"/>
            <a:ext cx="3597221" cy="646331"/>
          </a:xfrm>
          <a:prstGeom prst="rect">
            <a:avLst/>
          </a:prstGeom>
          <a:noFill/>
        </p:spPr>
        <p:txBody>
          <a:bodyPr wrap="none" rtlCol="0">
            <a:spAutoFit/>
          </a:bodyPr>
          <a:lstStyle/>
          <a:p>
            <a:r>
              <a:rPr lang="en-US" sz="1800" dirty="0" smtClean="0">
                <a:solidFill>
                  <a:srgbClr val="0070C0"/>
                </a:solidFill>
                <a:cs typeface="Times New Roman" panose="02020603050405020304" pitchFamily="18" charset="0"/>
              </a:rPr>
              <a:t>26 Features for each use case</a:t>
            </a:r>
          </a:p>
          <a:p>
            <a:r>
              <a:rPr lang="en-US" sz="1800" dirty="0" smtClean="0">
                <a:solidFill>
                  <a:srgbClr val="0070C0"/>
                </a:solidFill>
                <a:cs typeface="Times New Roman" panose="02020603050405020304" pitchFamily="18" charset="0"/>
              </a:rPr>
              <a:t>                         Biased to science</a:t>
            </a:r>
            <a:endParaRPr lang="en-US" sz="1800" dirty="0">
              <a:solidFill>
                <a:srgbClr val="0070C0"/>
              </a:solidFill>
              <a:cs typeface="Times New Roman" panose="02020603050405020304" pitchFamily="18" charset="0"/>
            </a:endParaRPr>
          </a:p>
        </p:txBody>
      </p:sp>
    </p:spTree>
    <p:extLst>
      <p:ext uri="{BB962C8B-B14F-4D97-AF65-F5344CB8AC3E}">
        <p14:creationId xmlns:p14="http://schemas.microsoft.com/office/powerpoint/2010/main" val="176087725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nvPr>
        </p:nvGraphicFramePr>
        <p:xfrm>
          <a:off x="1603375" y="2158999"/>
          <a:ext cx="5937250" cy="4125620"/>
        </p:xfrm>
        <a:graphic>
          <a:graphicData uri="http://schemas.openxmlformats.org/drawingml/2006/table">
            <a:tbl>
              <a:tblPr firstRow="1" firstCol="1" bandRow="1">
                <a:tableStyleId>{5C22544A-7EE6-4342-B048-85BDC9FD1C3A}</a:tableStyleId>
              </a:tblPr>
              <a:tblGrid>
                <a:gridCol w="909320"/>
                <a:gridCol w="1508760"/>
                <a:gridCol w="1099820"/>
                <a:gridCol w="937260"/>
                <a:gridCol w="1482090"/>
              </a:tblGrid>
              <a:tr h="0">
                <a:tc gridSpan="5">
                  <a:txBody>
                    <a:bodyPr/>
                    <a:lstStyle/>
                    <a:p>
                      <a:pPr marL="0" marR="0" algn="ctr">
                        <a:lnSpc>
                          <a:spcPct val="107000"/>
                        </a:lnSpc>
                        <a:spcBef>
                          <a:spcPts val="0"/>
                        </a:spcBef>
                        <a:spcAft>
                          <a:spcPts val="0"/>
                        </a:spcAft>
                      </a:pPr>
                      <a:r>
                        <a:rPr lang="en-US" sz="1100">
                          <a:effectLst/>
                        </a:rPr>
                        <a:t>Table 4: Characteristics of 6 Distributed Applications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algn="l">
                        <a:lnSpc>
                          <a:spcPct val="107000"/>
                        </a:lnSpc>
                        <a:spcBef>
                          <a:spcPts val="0"/>
                        </a:spcBef>
                        <a:spcAft>
                          <a:spcPts val="0"/>
                        </a:spcAft>
                      </a:pPr>
                      <a:r>
                        <a:rPr lang="en-US" sz="1100">
                          <a:effectLst/>
                        </a:rPr>
                        <a:t>Application Example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Execution Unit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Communication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Coordination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Execution Environment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gn="l">
                        <a:lnSpc>
                          <a:spcPct val="107000"/>
                        </a:lnSpc>
                        <a:spcBef>
                          <a:spcPts val="0"/>
                        </a:spcBef>
                        <a:spcAft>
                          <a:spcPts val="0"/>
                        </a:spcAft>
                      </a:pPr>
                      <a:r>
                        <a:rPr lang="en-US" sz="1100">
                          <a:effectLst/>
                        </a:rPr>
                        <a:t>Montage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Multiple sequential and parallel executable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Files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Dataflow (DAG)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Dynamic process creation, execution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gn="l">
                        <a:lnSpc>
                          <a:spcPct val="107000"/>
                        </a:lnSpc>
                        <a:spcBef>
                          <a:spcPts val="0"/>
                        </a:spcBef>
                        <a:spcAft>
                          <a:spcPts val="0"/>
                        </a:spcAft>
                      </a:pPr>
                      <a:r>
                        <a:rPr lang="en-US" sz="1100">
                          <a:effectLst/>
                        </a:rPr>
                        <a:t>NEKTAR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Multiple concurrent parallel executables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Stream based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Dataflow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Co-scheduling, data streaming, async. I/O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gn="l">
                        <a:lnSpc>
                          <a:spcPct val="107000"/>
                        </a:lnSpc>
                        <a:spcBef>
                          <a:spcPts val="0"/>
                        </a:spcBef>
                        <a:spcAft>
                          <a:spcPts val="0"/>
                        </a:spcAft>
                      </a:pPr>
                      <a:r>
                        <a:rPr lang="en-US" sz="1100">
                          <a:effectLst/>
                        </a:rPr>
                        <a:t>Replica-Exchange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Multiple seq. and parallel executables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Pub/sub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Dataflow and events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Decoupled coordination and messaging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gn="l">
                        <a:lnSpc>
                          <a:spcPct val="107000"/>
                        </a:lnSpc>
                        <a:spcBef>
                          <a:spcPts val="0"/>
                        </a:spcBef>
                        <a:spcAft>
                          <a:spcPts val="0"/>
                        </a:spcAft>
                      </a:pPr>
                      <a:r>
                        <a:rPr lang="en-US" sz="1100">
                          <a:effectLst/>
                        </a:rPr>
                        <a:t>Climate Prediction (generation)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Multiple seq. &amp; parallel executables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Files and messages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Master-Worker, events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@Home (BOINC)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gn="l">
                        <a:lnSpc>
                          <a:spcPct val="107000"/>
                        </a:lnSpc>
                        <a:spcBef>
                          <a:spcPts val="0"/>
                        </a:spcBef>
                        <a:spcAft>
                          <a:spcPts val="0"/>
                        </a:spcAft>
                      </a:pPr>
                      <a:r>
                        <a:rPr lang="en-US" sz="1100">
                          <a:effectLst/>
                        </a:rPr>
                        <a:t>Climate Prediction</a:t>
                      </a:r>
                    </a:p>
                    <a:p>
                      <a:pPr marL="0" marR="0" algn="l">
                        <a:lnSpc>
                          <a:spcPct val="107000"/>
                        </a:lnSpc>
                        <a:spcBef>
                          <a:spcPts val="0"/>
                        </a:spcBef>
                        <a:spcAft>
                          <a:spcPts val="0"/>
                        </a:spcAft>
                      </a:pPr>
                      <a:r>
                        <a:rPr lang="en-US" sz="1100">
                          <a:effectLst/>
                        </a:rPr>
                        <a:t>(analysis)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 Multiple seq. &amp; parallel executables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 Files and messages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Dataflow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Dynamics process creation, workflow execution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gn="l">
                        <a:lnSpc>
                          <a:spcPct val="107000"/>
                        </a:lnSpc>
                        <a:spcBef>
                          <a:spcPts val="0"/>
                        </a:spcBef>
                        <a:spcAft>
                          <a:spcPts val="0"/>
                        </a:spcAft>
                      </a:pPr>
                      <a:r>
                        <a:rPr lang="en-US" sz="1100">
                          <a:effectLst/>
                        </a:rPr>
                        <a:t>SCOOP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  Multiple Executable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Files and messages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Dataflow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Preemptive scheduling, reservations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7150">
                <a:tc>
                  <a:txBody>
                    <a:bodyPr/>
                    <a:lstStyle/>
                    <a:p>
                      <a:pPr marL="0" marR="0" algn="l">
                        <a:lnSpc>
                          <a:spcPct val="107000"/>
                        </a:lnSpc>
                        <a:spcBef>
                          <a:spcPts val="0"/>
                        </a:spcBef>
                        <a:spcAft>
                          <a:spcPts val="0"/>
                        </a:spcAft>
                      </a:pPr>
                      <a:r>
                        <a:rPr lang="en-US" sz="1100">
                          <a:effectLst/>
                        </a:rPr>
                        <a:t>Coupled Fusion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 Multiple executable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Stream-based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a:effectLst/>
                        </a:rPr>
                        <a:t>Dataflow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dirty="0">
                          <a:effectLst/>
                        </a:rPr>
                        <a:t>Co-scheduling, data streaming, </a:t>
                      </a:r>
                      <a:r>
                        <a:rPr lang="en-US" sz="1100" dirty="0" err="1">
                          <a:effectLst/>
                        </a:rPr>
                        <a:t>async</a:t>
                      </a:r>
                      <a:r>
                        <a:rPr lang="en-US" sz="1100" dirty="0">
                          <a:effectLst/>
                        </a:rPr>
                        <a:t> I/O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Slide Number Placeholder 4"/>
          <p:cNvSpPr>
            <a:spLocks noGrp="1"/>
          </p:cNvSpPr>
          <p:nvPr>
            <p:ph type="sldNum" sz="quarter" idx="12"/>
          </p:nvPr>
        </p:nvSpPr>
        <p:spPr/>
        <p:txBody>
          <a:bodyPr/>
          <a:lstStyle/>
          <a:p>
            <a:fld id="{C4B85148-DB98-4269-ACE6-2DF49F9918C9}" type="slidenum">
              <a:rPr lang="en-US" smtClean="0"/>
              <a:pPr/>
              <a:t>77</a:t>
            </a:fld>
            <a:endParaRPr lang="en-US" dirty="0"/>
          </a:p>
        </p:txBody>
      </p:sp>
      <p:pic>
        <p:nvPicPr>
          <p:cNvPr id="7" name="Picture 6"/>
          <p:cNvPicPr>
            <a:picLocks noChangeAspect="1"/>
          </p:cNvPicPr>
          <p:nvPr/>
        </p:nvPicPr>
        <p:blipFill rotWithShape="1">
          <a:blip r:embed="rId3"/>
          <a:srcRect l="9392" t="21131" r="9445" b="1397"/>
          <a:stretch/>
        </p:blipFill>
        <p:spPr>
          <a:xfrm>
            <a:off x="194385" y="0"/>
            <a:ext cx="8778240" cy="6837421"/>
          </a:xfrm>
          <a:prstGeom prst="rect">
            <a:avLst/>
          </a:prstGeom>
        </p:spPr>
      </p:pic>
    </p:spTree>
    <p:extLst>
      <p:ext uri="{BB962C8B-B14F-4D97-AF65-F5344CB8AC3E}">
        <p14:creationId xmlns:p14="http://schemas.microsoft.com/office/powerpoint/2010/main" val="247456088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References</a:t>
            </a:r>
            <a:endParaRPr lang="en-CA" dirty="0"/>
          </a:p>
        </p:txBody>
      </p:sp>
      <p:sp>
        <p:nvSpPr>
          <p:cNvPr id="3" name="Content Placeholder 2"/>
          <p:cNvSpPr>
            <a:spLocks noGrp="1"/>
          </p:cNvSpPr>
          <p:nvPr>
            <p:ph idx="1"/>
          </p:nvPr>
        </p:nvSpPr>
        <p:spPr>
          <a:xfrm>
            <a:off x="0" y="1238250"/>
            <a:ext cx="9144000" cy="4781550"/>
          </a:xfrm>
        </p:spPr>
        <p:txBody>
          <a:bodyPr/>
          <a:lstStyle/>
          <a:p>
            <a:r>
              <a:rPr lang="en-US" sz="2000" dirty="0"/>
              <a:t>See </a:t>
            </a:r>
            <a:r>
              <a:rPr lang="en-US" sz="2000" dirty="0">
                <a:hlinkClick r:id="rId2"/>
              </a:rPr>
              <a:t>http://bigdatawg.nist.gov/usecases.php</a:t>
            </a:r>
            <a:endParaRPr lang="en-US" sz="2000" dirty="0"/>
          </a:p>
          <a:p>
            <a:r>
              <a:rPr lang="en-US" sz="2000" dirty="0"/>
              <a:t>And </a:t>
            </a:r>
            <a:r>
              <a:rPr lang="en-US" sz="2000" dirty="0">
                <a:hlinkClick r:id="rId3"/>
              </a:rPr>
              <a:t>http://bigdatawg.nist.gov/</a:t>
            </a:r>
            <a:r>
              <a:rPr lang="en-US" sz="2000" dirty="0" smtClean="0">
                <a:hlinkClick r:id="rId3"/>
              </a:rPr>
              <a:t>V1_output_docs.php</a:t>
            </a:r>
            <a:endParaRPr lang="en-US" sz="2000" dirty="0" smtClean="0"/>
          </a:p>
          <a:p>
            <a:pPr lvl="0"/>
            <a:r>
              <a:rPr lang="en-US" sz="2000" u="sng" dirty="0">
                <a:solidFill>
                  <a:srgbClr val="0070C0"/>
                </a:solidFill>
                <a:hlinkClick r:id="rId2"/>
              </a:rPr>
              <a:t>http://bigdatawg.nist.gov/usecases.php</a:t>
            </a:r>
            <a:endParaRPr lang="en-US" sz="2000" u="sng" dirty="0">
              <a:solidFill>
                <a:srgbClr val="0070C0"/>
              </a:solidFill>
            </a:endParaRPr>
          </a:p>
          <a:p>
            <a:r>
              <a:rPr lang="en-US" sz="2000" dirty="0">
                <a:hlinkClick r:id="rId4"/>
              </a:rPr>
              <a:t>https://bigdatacoursespring2014.</a:t>
            </a:r>
            <a:r>
              <a:rPr lang="en-US" sz="2000" dirty="0" smtClean="0">
                <a:hlinkClick r:id="rId4"/>
              </a:rPr>
              <a:t>appspot.com</a:t>
            </a:r>
            <a:endParaRPr lang="en-US" sz="2000" dirty="0" smtClean="0"/>
          </a:p>
          <a:p>
            <a:r>
              <a:rPr lang="en-US" sz="2000" dirty="0"/>
              <a:t>Fielding, Roy Thomas. "Architectural Styles and </a:t>
            </a:r>
            <a:br>
              <a:rPr lang="en-US" sz="2000" dirty="0"/>
            </a:br>
            <a:r>
              <a:rPr lang="en-US" sz="2000" dirty="0"/>
              <a:t>e Design of Network-based Software Architectures." PhD diss., , 2000. </a:t>
            </a:r>
            <a:endParaRPr lang="en-US" sz="2000" dirty="0" smtClean="0"/>
          </a:p>
          <a:p>
            <a:r>
              <a:rPr lang="en-US" sz="2000" b="1" dirty="0" err="1"/>
              <a:t>Marz</a:t>
            </a:r>
            <a:r>
              <a:rPr lang="en-US" sz="2000" b="1" dirty="0"/>
              <a:t>, Nathan and Warren, James. </a:t>
            </a:r>
            <a:r>
              <a:rPr lang="en-US" sz="2000" b="1" i="1" dirty="0"/>
              <a:t>Big data: principles and best practices of scalable real-time data systems</a:t>
            </a:r>
            <a:r>
              <a:rPr lang="en-US" sz="2000" b="1" dirty="0"/>
              <a:t>. : Manning, 2015. </a:t>
            </a:r>
            <a:endParaRPr lang="en-US" sz="2000" b="1" dirty="0" smtClean="0"/>
          </a:p>
          <a:p>
            <a:r>
              <a:rPr lang="en-US" sz="2000" dirty="0" err="1"/>
              <a:t>Klöpper</a:t>
            </a:r>
            <a:r>
              <a:rPr lang="en-US" sz="2000" dirty="0"/>
              <a:t>, Benjamin, Dix, Marcel, </a:t>
            </a:r>
            <a:r>
              <a:rPr lang="en-US" sz="2000" dirty="0" err="1"/>
              <a:t>Schorer</a:t>
            </a:r>
            <a:r>
              <a:rPr lang="en-US" sz="2000" dirty="0"/>
              <a:t>, Lukas, </a:t>
            </a:r>
            <a:r>
              <a:rPr lang="en-US" sz="2000" dirty="0" err="1"/>
              <a:t>Ampofo</a:t>
            </a:r>
            <a:r>
              <a:rPr lang="en-US" sz="2000" dirty="0"/>
              <a:t>, Ann, </a:t>
            </a:r>
            <a:r>
              <a:rPr lang="en-US" sz="2000" dirty="0" err="1"/>
              <a:t>Atzmueller</a:t>
            </a:r>
            <a:r>
              <a:rPr lang="en-US" sz="2000" dirty="0"/>
              <a:t>, Martin, </a:t>
            </a:r>
            <a:r>
              <a:rPr lang="en-US" sz="2000" dirty="0" err="1"/>
              <a:t>Arnu</a:t>
            </a:r>
            <a:r>
              <a:rPr lang="en-US" sz="2000" dirty="0"/>
              <a:t>, David and </a:t>
            </a:r>
            <a:r>
              <a:rPr lang="en-US" sz="2000" dirty="0" err="1"/>
              <a:t>Klinkenberg</a:t>
            </a:r>
            <a:r>
              <a:rPr lang="en-US" sz="2000" dirty="0"/>
              <a:t>, Ralf. "Defining Software Architectures for Big Data Enabled Operator Support Systems." Paper presented at the meeting of the Proc. IEEE International Conference on Industrial Informatics (INDIN), Boston, MA, USA, 2016. </a:t>
            </a:r>
          </a:p>
          <a:p>
            <a:endParaRPr lang="en-US" sz="2000" dirty="0"/>
          </a:p>
          <a:p>
            <a:pPr marL="0" indent="0">
              <a:buNone/>
            </a:pPr>
            <a:endParaRPr lang="en-CA" sz="2000"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78</a:t>
            </a:fld>
            <a:endParaRPr lang="it-IT" altLang="en-US"/>
          </a:p>
        </p:txBody>
      </p:sp>
    </p:spTree>
    <p:extLst>
      <p:ext uri="{BB962C8B-B14F-4D97-AF65-F5344CB8AC3E}">
        <p14:creationId xmlns:p14="http://schemas.microsoft.com/office/powerpoint/2010/main" val="2163831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602733" y="0"/>
            <a:ext cx="7886700" cy="46609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The steps of big data processing</a:t>
            </a:r>
          </a:p>
        </p:txBody>
      </p:sp>
      <p:grpSp>
        <p:nvGrpSpPr>
          <p:cNvPr id="598" name="Shape 598"/>
          <p:cNvGrpSpPr/>
          <p:nvPr/>
        </p:nvGrpSpPr>
        <p:grpSpPr>
          <a:xfrm>
            <a:off x="273930" y="1600200"/>
            <a:ext cx="8679826" cy="4876799"/>
            <a:chOff x="7230" y="0"/>
            <a:chExt cx="8679826" cy="4876799"/>
          </a:xfrm>
        </p:grpSpPr>
        <p:sp>
          <p:nvSpPr>
            <p:cNvPr id="599" name="Shape 599"/>
            <p:cNvSpPr/>
            <p:nvPr/>
          </p:nvSpPr>
          <p:spPr>
            <a:xfrm>
              <a:off x="652070" y="0"/>
              <a:ext cx="7390143" cy="4876799"/>
            </a:xfrm>
            <a:prstGeom prst="rightArrow">
              <a:avLst>
                <a:gd name="adj1" fmla="val 50000"/>
                <a:gd name="adj2" fmla="val 50000"/>
              </a:avLst>
            </a:prstGeom>
            <a:solidFill>
              <a:srgbClr val="CED6E4"/>
            </a:solidFill>
            <a:ln>
              <a:noFill/>
            </a:ln>
            <a:effectLst>
              <a:outerShdw blurRad="50799" dist="42923" dir="5400000" rotWithShape="0">
                <a:srgbClr val="000000">
                  <a:alpha val="40000"/>
                </a:srgbClr>
              </a:outerShdw>
            </a:effectLst>
          </p:spPr>
          <p:txBody>
            <a:bodyPr lIns="91425" tIns="91425" rIns="91425" bIns="91425" anchor="ctr" anchorCtr="0">
              <a:noAutofit/>
            </a:bodyPr>
            <a:lstStyle/>
            <a:p>
              <a:pPr lvl="0">
                <a:spcBef>
                  <a:spcPts val="0"/>
                </a:spcBef>
                <a:buNone/>
              </a:pPr>
              <a:endParaRPr/>
            </a:p>
          </p:txBody>
        </p:sp>
        <p:sp>
          <p:nvSpPr>
            <p:cNvPr id="600" name="Shape 600"/>
            <p:cNvSpPr/>
            <p:nvPr/>
          </p:nvSpPr>
          <p:spPr>
            <a:xfrm>
              <a:off x="7230" y="1463040"/>
              <a:ext cx="1544079" cy="1950720"/>
            </a:xfrm>
            <a:prstGeom prst="roundRect">
              <a:avLst>
                <a:gd name="adj" fmla="val 16667"/>
              </a:avLst>
            </a:prstGeom>
            <a:gradFill>
              <a:gsLst>
                <a:gs pos="0">
                  <a:srgbClr val="4171A4"/>
                </a:gs>
                <a:gs pos="100000">
                  <a:srgbClr val="4588E2"/>
                </a:gs>
              </a:gsLst>
              <a:path path="circle">
                <a:fillToRect l="50000" t="50000" r="50000" b="50000"/>
              </a:path>
              <a:tileRect/>
            </a:gradFill>
            <a:ln>
              <a:noFill/>
            </a:ln>
            <a:effectLst>
              <a:outerShdw blurRad="50799" dist="42923" dir="5400000" rotWithShape="0">
                <a:srgbClr val="000000">
                  <a:alpha val="40000"/>
                </a:srgbClr>
              </a:outerShdw>
            </a:effectLst>
          </p:spPr>
          <p:txBody>
            <a:bodyPr lIns="91425" tIns="91425" rIns="91425" bIns="91425" anchor="ctr" anchorCtr="0">
              <a:noAutofit/>
            </a:bodyPr>
            <a:lstStyle/>
            <a:p>
              <a:pPr lvl="0">
                <a:spcBef>
                  <a:spcPts val="0"/>
                </a:spcBef>
                <a:buNone/>
              </a:pPr>
              <a:endParaRPr/>
            </a:p>
          </p:txBody>
        </p:sp>
        <p:sp>
          <p:nvSpPr>
            <p:cNvPr id="601" name="Shape 601"/>
            <p:cNvSpPr txBox="1"/>
            <p:nvPr/>
          </p:nvSpPr>
          <p:spPr>
            <a:xfrm>
              <a:off x="82605" y="1538416"/>
              <a:ext cx="1393327" cy="1799968"/>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GB" sz="1600">
                  <a:solidFill>
                    <a:schemeClr val="lt1"/>
                  </a:solidFill>
                  <a:latin typeface="Cambria"/>
                  <a:ea typeface="Cambria"/>
                  <a:cs typeface="Cambria"/>
                  <a:sym typeface="Cambria"/>
                </a:rPr>
                <a:t>Data recording</a:t>
              </a:r>
            </a:p>
          </p:txBody>
        </p:sp>
        <p:sp>
          <p:nvSpPr>
            <p:cNvPr id="602" name="Shape 602"/>
            <p:cNvSpPr/>
            <p:nvPr/>
          </p:nvSpPr>
          <p:spPr>
            <a:xfrm>
              <a:off x="1791166" y="1463040"/>
              <a:ext cx="1544079" cy="1950720"/>
            </a:xfrm>
            <a:prstGeom prst="roundRect">
              <a:avLst>
                <a:gd name="adj" fmla="val 16667"/>
              </a:avLst>
            </a:prstGeom>
            <a:gradFill>
              <a:gsLst>
                <a:gs pos="0">
                  <a:srgbClr val="4171A4"/>
                </a:gs>
                <a:gs pos="100000">
                  <a:srgbClr val="4588E2"/>
                </a:gs>
              </a:gsLst>
              <a:path path="circle">
                <a:fillToRect l="50000" t="50000" r="50000" b="50000"/>
              </a:path>
              <a:tileRect/>
            </a:gradFill>
            <a:ln>
              <a:noFill/>
            </a:ln>
            <a:effectLst>
              <a:outerShdw blurRad="50799" dist="42923" dir="5400000" rotWithShape="0">
                <a:srgbClr val="000000">
                  <a:alpha val="40000"/>
                </a:srgbClr>
              </a:outerShdw>
            </a:effectLst>
          </p:spPr>
          <p:txBody>
            <a:bodyPr lIns="91425" tIns="91425" rIns="91425" bIns="91425" anchor="ctr" anchorCtr="0">
              <a:noAutofit/>
            </a:bodyPr>
            <a:lstStyle/>
            <a:p>
              <a:pPr lvl="0">
                <a:spcBef>
                  <a:spcPts val="0"/>
                </a:spcBef>
                <a:buNone/>
              </a:pPr>
              <a:endParaRPr/>
            </a:p>
          </p:txBody>
        </p:sp>
        <p:sp>
          <p:nvSpPr>
            <p:cNvPr id="603" name="Shape 603"/>
            <p:cNvSpPr txBox="1"/>
            <p:nvPr/>
          </p:nvSpPr>
          <p:spPr>
            <a:xfrm>
              <a:off x="1814706" y="1538416"/>
              <a:ext cx="1482242" cy="1799968"/>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GB" sz="1600" dirty="0">
                  <a:solidFill>
                    <a:schemeClr val="lt1"/>
                  </a:solidFill>
                  <a:latin typeface="Cambria"/>
                  <a:ea typeface="Cambria"/>
                  <a:cs typeface="Cambria"/>
                  <a:sym typeface="Cambria"/>
                </a:rPr>
                <a:t>Data Cleaning/</a:t>
              </a:r>
              <a:br>
                <a:rPr lang="en-GB" sz="1600" dirty="0">
                  <a:solidFill>
                    <a:schemeClr val="lt1"/>
                  </a:solidFill>
                  <a:latin typeface="Cambria"/>
                  <a:ea typeface="Cambria"/>
                  <a:cs typeface="Cambria"/>
                  <a:sym typeface="Cambria"/>
                </a:rPr>
              </a:br>
              <a:r>
                <a:rPr lang="en-GB" sz="1600" dirty="0">
                  <a:solidFill>
                    <a:schemeClr val="lt1"/>
                  </a:solidFill>
                  <a:latin typeface="Cambria"/>
                  <a:ea typeface="Cambria"/>
                  <a:cs typeface="Cambria"/>
                  <a:sym typeface="Cambria"/>
                </a:rPr>
                <a:t>Integration/</a:t>
              </a:r>
              <a:br>
                <a:rPr lang="en-GB" sz="1600" dirty="0">
                  <a:solidFill>
                    <a:schemeClr val="lt1"/>
                  </a:solidFill>
                  <a:latin typeface="Cambria"/>
                  <a:ea typeface="Cambria"/>
                  <a:cs typeface="Cambria"/>
                  <a:sym typeface="Cambria"/>
                </a:rPr>
              </a:br>
              <a:r>
                <a:rPr lang="en-GB" sz="1600" dirty="0">
                  <a:solidFill>
                    <a:schemeClr val="lt1"/>
                  </a:solidFill>
                  <a:latin typeface="Cambria"/>
                  <a:ea typeface="Cambria"/>
                  <a:cs typeface="Cambria"/>
                  <a:sym typeface="Cambria"/>
                </a:rPr>
                <a:t>Representation</a:t>
              </a:r>
            </a:p>
          </p:txBody>
        </p:sp>
        <p:sp>
          <p:nvSpPr>
            <p:cNvPr id="604" name="Shape 604"/>
            <p:cNvSpPr/>
            <p:nvPr/>
          </p:nvSpPr>
          <p:spPr>
            <a:xfrm>
              <a:off x="3575103" y="1463040"/>
              <a:ext cx="1544079" cy="1950720"/>
            </a:xfrm>
            <a:prstGeom prst="roundRect">
              <a:avLst>
                <a:gd name="adj" fmla="val 16667"/>
              </a:avLst>
            </a:prstGeom>
            <a:gradFill>
              <a:gsLst>
                <a:gs pos="0">
                  <a:srgbClr val="4171A4"/>
                </a:gs>
                <a:gs pos="100000">
                  <a:srgbClr val="4588E2"/>
                </a:gs>
              </a:gsLst>
              <a:path path="circle">
                <a:fillToRect l="50000" t="50000" r="50000" b="50000"/>
              </a:path>
              <a:tileRect/>
            </a:gradFill>
            <a:ln>
              <a:noFill/>
            </a:ln>
            <a:effectLst>
              <a:outerShdw blurRad="50799" dist="42923" dir="5400000" rotWithShape="0">
                <a:srgbClr val="000000">
                  <a:alpha val="40000"/>
                </a:srgbClr>
              </a:outerShdw>
            </a:effectLst>
          </p:spPr>
          <p:txBody>
            <a:bodyPr lIns="91425" tIns="91425" rIns="91425" bIns="91425" anchor="ctr" anchorCtr="0">
              <a:noAutofit/>
            </a:bodyPr>
            <a:lstStyle/>
            <a:p>
              <a:pPr lvl="0">
                <a:spcBef>
                  <a:spcPts val="0"/>
                </a:spcBef>
                <a:buNone/>
              </a:pPr>
              <a:endParaRPr/>
            </a:p>
          </p:txBody>
        </p:sp>
        <p:sp>
          <p:nvSpPr>
            <p:cNvPr id="605" name="Shape 605"/>
            <p:cNvSpPr txBox="1"/>
            <p:nvPr/>
          </p:nvSpPr>
          <p:spPr>
            <a:xfrm>
              <a:off x="3650480" y="1538416"/>
              <a:ext cx="1393327" cy="1799968"/>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GB" sz="1600">
                  <a:solidFill>
                    <a:schemeClr val="lt1"/>
                  </a:solidFill>
                  <a:latin typeface="Cambria"/>
                  <a:ea typeface="Cambria"/>
                  <a:cs typeface="Cambria"/>
                  <a:sym typeface="Cambria"/>
                </a:rPr>
                <a:t>Data Analysis</a:t>
              </a:r>
            </a:p>
          </p:txBody>
        </p:sp>
        <p:sp>
          <p:nvSpPr>
            <p:cNvPr id="606" name="Shape 606"/>
            <p:cNvSpPr/>
            <p:nvPr/>
          </p:nvSpPr>
          <p:spPr>
            <a:xfrm>
              <a:off x="5359039" y="1463040"/>
              <a:ext cx="1544079" cy="1950720"/>
            </a:xfrm>
            <a:prstGeom prst="roundRect">
              <a:avLst>
                <a:gd name="adj" fmla="val 16667"/>
              </a:avLst>
            </a:prstGeom>
            <a:gradFill>
              <a:gsLst>
                <a:gs pos="0">
                  <a:srgbClr val="4171A4"/>
                </a:gs>
                <a:gs pos="100000">
                  <a:srgbClr val="4588E2"/>
                </a:gs>
              </a:gsLst>
              <a:path path="circle">
                <a:fillToRect l="50000" t="50000" r="50000" b="50000"/>
              </a:path>
              <a:tileRect/>
            </a:gradFill>
            <a:ln>
              <a:noFill/>
            </a:ln>
            <a:effectLst>
              <a:outerShdw blurRad="50799" dist="42923" dir="5400000" rotWithShape="0">
                <a:srgbClr val="000000">
                  <a:alpha val="40000"/>
                </a:srgbClr>
              </a:outerShdw>
            </a:effectLst>
          </p:spPr>
          <p:txBody>
            <a:bodyPr lIns="91425" tIns="91425" rIns="91425" bIns="91425" anchor="ctr" anchorCtr="0">
              <a:noAutofit/>
            </a:bodyPr>
            <a:lstStyle/>
            <a:p>
              <a:pPr lvl="0">
                <a:spcBef>
                  <a:spcPts val="0"/>
                </a:spcBef>
                <a:buNone/>
              </a:pPr>
              <a:endParaRPr/>
            </a:p>
          </p:txBody>
        </p:sp>
        <p:sp>
          <p:nvSpPr>
            <p:cNvPr id="607" name="Shape 607"/>
            <p:cNvSpPr txBox="1"/>
            <p:nvPr/>
          </p:nvSpPr>
          <p:spPr>
            <a:xfrm>
              <a:off x="5434416" y="1538416"/>
              <a:ext cx="1393327" cy="1799968"/>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GB" sz="1600">
                  <a:solidFill>
                    <a:schemeClr val="lt1"/>
                  </a:solidFill>
                  <a:latin typeface="Cambria"/>
                  <a:ea typeface="Cambria"/>
                  <a:cs typeface="Cambria"/>
                  <a:sym typeface="Cambria"/>
                </a:rPr>
                <a:t>Data Visualization/Interpretation</a:t>
              </a:r>
            </a:p>
          </p:txBody>
        </p:sp>
        <p:sp>
          <p:nvSpPr>
            <p:cNvPr id="608" name="Shape 608"/>
            <p:cNvSpPr/>
            <p:nvPr/>
          </p:nvSpPr>
          <p:spPr>
            <a:xfrm>
              <a:off x="7142977" y="1463040"/>
              <a:ext cx="1544079" cy="1950720"/>
            </a:xfrm>
            <a:prstGeom prst="roundRect">
              <a:avLst>
                <a:gd name="adj" fmla="val 16667"/>
              </a:avLst>
            </a:prstGeom>
            <a:gradFill>
              <a:gsLst>
                <a:gs pos="0">
                  <a:srgbClr val="4171A4"/>
                </a:gs>
                <a:gs pos="100000">
                  <a:srgbClr val="4588E2"/>
                </a:gs>
              </a:gsLst>
              <a:path path="circle">
                <a:fillToRect l="50000" t="50000" r="50000" b="50000"/>
              </a:path>
              <a:tileRect/>
            </a:gradFill>
            <a:ln>
              <a:noFill/>
            </a:ln>
            <a:effectLst>
              <a:outerShdw blurRad="50799" dist="42923" dir="5400000" rotWithShape="0">
                <a:srgbClr val="000000">
                  <a:alpha val="40000"/>
                </a:srgbClr>
              </a:outerShdw>
            </a:effectLst>
          </p:spPr>
          <p:txBody>
            <a:bodyPr lIns="91425" tIns="91425" rIns="91425" bIns="91425" anchor="ctr" anchorCtr="0">
              <a:noAutofit/>
            </a:bodyPr>
            <a:lstStyle/>
            <a:p>
              <a:pPr lvl="0">
                <a:spcBef>
                  <a:spcPts val="0"/>
                </a:spcBef>
                <a:buNone/>
              </a:pPr>
              <a:endParaRPr/>
            </a:p>
          </p:txBody>
        </p:sp>
        <p:sp>
          <p:nvSpPr>
            <p:cNvPr id="609" name="Shape 609"/>
            <p:cNvSpPr txBox="1"/>
            <p:nvPr/>
          </p:nvSpPr>
          <p:spPr>
            <a:xfrm>
              <a:off x="7218353" y="1538416"/>
              <a:ext cx="1393327" cy="1799968"/>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SzPct val="25000"/>
                <a:buNone/>
              </a:pPr>
              <a:r>
                <a:rPr lang="en-GB" sz="1600">
                  <a:solidFill>
                    <a:schemeClr val="lt1"/>
                  </a:solidFill>
                  <a:latin typeface="Cambria"/>
                  <a:ea typeface="Cambria"/>
                  <a:cs typeface="Cambria"/>
                  <a:sym typeface="Cambria"/>
                </a:rPr>
                <a:t>Decision Making</a:t>
              </a:r>
            </a:p>
          </p:txBody>
        </p:sp>
      </p:grpSp>
      <p:sp>
        <p:nvSpPr>
          <p:cNvPr id="610" name="Shape 610"/>
          <p:cNvSpPr txBox="1">
            <a:spLocks noGrp="1"/>
          </p:cNvSpPr>
          <p:nvPr>
            <p:ph type="sldNum" idx="4294967295"/>
          </p:nvPr>
        </p:nvSpPr>
        <p:spPr>
          <a:xfrm>
            <a:off x="6553200" y="6356350"/>
            <a:ext cx="2407787"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200">
                <a:solidFill>
                  <a:srgbClr val="888888"/>
                </a:solidFill>
                <a:latin typeface="Cambria"/>
                <a:ea typeface="Cambria"/>
                <a:cs typeface="Cambria"/>
                <a:sym typeface="Cambria"/>
              </a:rPr>
              <a:t>8</a:t>
            </a:fld>
            <a:endParaRPr lang="en-GB" sz="1200">
              <a:solidFill>
                <a:srgbClr val="888888"/>
              </a:solidFill>
              <a:latin typeface="Cambria"/>
              <a:ea typeface="Cambria"/>
              <a:cs typeface="Cambria"/>
              <a:sym typeface="Cambria"/>
            </a:endParaRPr>
          </a:p>
        </p:txBody>
      </p:sp>
    </p:spTree>
    <p:extLst>
      <p:ext uri="{BB962C8B-B14F-4D97-AF65-F5344CB8AC3E}">
        <p14:creationId xmlns:p14="http://schemas.microsoft.com/office/powerpoint/2010/main" val="4486510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0" y="1268759"/>
            <a:ext cx="9144000" cy="51846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accent1"/>
              </a:buClr>
              <a:buSzPct val="100000"/>
              <a:buFont typeface="Arial"/>
              <a:buNone/>
            </a:pPr>
            <a:endParaRPr sz="2800" b="0" i="0" u="none" strike="noStrike" cap="none">
              <a:solidFill>
                <a:srgbClr val="233D58"/>
              </a:solidFill>
              <a:latin typeface="Candara"/>
              <a:ea typeface="Candara"/>
              <a:cs typeface="Candara"/>
              <a:sym typeface="Candara"/>
            </a:endParaRPr>
          </a:p>
          <a:p>
            <a:pPr marL="228600" marR="0" lvl="0" indent="-228600" algn="l" rtl="0">
              <a:lnSpc>
                <a:spcPct val="90000"/>
              </a:lnSpc>
              <a:spcBef>
                <a:spcPts val="1000"/>
              </a:spcBef>
              <a:spcAft>
                <a:spcPts val="0"/>
              </a:spcAft>
              <a:buClr>
                <a:schemeClr val="accent1"/>
              </a:buClr>
              <a:buSzPct val="100000"/>
              <a:buFont typeface="Arial"/>
              <a:buNone/>
            </a:pPr>
            <a:endParaRPr sz="2800" b="0" i="0" u="none" strike="noStrike" cap="none">
              <a:solidFill>
                <a:srgbClr val="233D58"/>
              </a:solidFill>
              <a:latin typeface="Candara"/>
              <a:ea typeface="Candara"/>
              <a:cs typeface="Candara"/>
              <a:sym typeface="Candara"/>
            </a:endParaRPr>
          </a:p>
          <a:p>
            <a:pPr marL="685800" marR="0" lvl="1" indent="-228600" algn="l" rtl="0">
              <a:lnSpc>
                <a:spcPct val="90000"/>
              </a:lnSpc>
              <a:spcBef>
                <a:spcPts val="500"/>
              </a:spcBef>
              <a:spcAft>
                <a:spcPts val="0"/>
              </a:spcAft>
              <a:buClr>
                <a:srgbClr val="EE344B"/>
              </a:buClr>
              <a:buSzPct val="25000"/>
              <a:buFont typeface="Noto Sans Symbols"/>
              <a:buNone/>
            </a:pPr>
            <a:endParaRPr sz="2400" b="0" i="0" u="none" strike="noStrike" cap="none">
              <a:solidFill>
                <a:schemeClr val="dk1"/>
              </a:solidFill>
              <a:latin typeface="Cambria"/>
              <a:ea typeface="Cambria"/>
              <a:cs typeface="Cambria"/>
              <a:sym typeface="Cambria"/>
            </a:endParaRPr>
          </a:p>
          <a:p>
            <a:pPr marL="685800" marR="0" lvl="1" indent="-228600" algn="l" rtl="0">
              <a:lnSpc>
                <a:spcPct val="90000"/>
              </a:lnSpc>
              <a:spcBef>
                <a:spcPts val="500"/>
              </a:spcBef>
              <a:spcAft>
                <a:spcPts val="0"/>
              </a:spcAft>
              <a:buClr>
                <a:srgbClr val="EE344B"/>
              </a:buClr>
              <a:buSzPct val="25000"/>
              <a:buFont typeface="Noto Sans Symbols"/>
              <a:buNone/>
            </a:pPr>
            <a:endParaRPr sz="2400" b="0" i="0" u="none" strike="noStrike" cap="none">
              <a:solidFill>
                <a:schemeClr val="dk1"/>
              </a:solidFill>
              <a:latin typeface="Cambria"/>
              <a:ea typeface="Cambria"/>
              <a:cs typeface="Cambria"/>
              <a:sym typeface="Cambria"/>
            </a:endParaRPr>
          </a:p>
          <a:p>
            <a:pPr marL="228600" marR="0" lvl="0" indent="-228600" algn="l" rtl="0">
              <a:lnSpc>
                <a:spcPct val="90000"/>
              </a:lnSpc>
              <a:spcBef>
                <a:spcPts val="1000"/>
              </a:spcBef>
              <a:buClr>
                <a:schemeClr val="accent1"/>
              </a:buClr>
              <a:buSzPct val="100000"/>
              <a:buFont typeface="Arial"/>
              <a:buNone/>
            </a:pPr>
            <a:endParaRPr sz="2800" b="0" i="0" u="none" strike="noStrike" cap="none">
              <a:solidFill>
                <a:srgbClr val="233D58"/>
              </a:solidFill>
              <a:latin typeface="Candara"/>
              <a:ea typeface="Candara"/>
              <a:cs typeface="Candara"/>
              <a:sym typeface="Candara"/>
            </a:endParaRPr>
          </a:p>
        </p:txBody>
      </p:sp>
      <p:sp>
        <p:nvSpPr>
          <p:cNvPr id="616" name="Shape 616"/>
          <p:cNvSpPr txBox="1">
            <a:spLocks noGrp="1"/>
          </p:cNvSpPr>
          <p:nvPr>
            <p:ph type="title"/>
          </p:nvPr>
        </p:nvSpPr>
        <p:spPr>
          <a:xfrm>
            <a:off x="550898" y="0"/>
            <a:ext cx="7886700" cy="4661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3F6BB4"/>
              </a:buClr>
              <a:buSzPct val="25000"/>
              <a:buFont typeface="Oxygen"/>
              <a:buNone/>
            </a:pPr>
            <a:r>
              <a:rPr lang="en-GB" sz="3200" i="0" u="none" strike="noStrike" cap="none" dirty="0">
                <a:solidFill>
                  <a:srgbClr val="3F6BB4"/>
                </a:solidFill>
                <a:latin typeface="Oxygen"/>
                <a:ea typeface="Oxygen"/>
                <a:cs typeface="Oxygen"/>
                <a:sym typeface="Oxygen"/>
              </a:rPr>
              <a:t>The Rise of Big Data</a:t>
            </a:r>
          </a:p>
        </p:txBody>
      </p:sp>
      <p:sp>
        <p:nvSpPr>
          <p:cNvPr id="617" name="Shape 617"/>
          <p:cNvSpPr txBox="1"/>
          <p:nvPr/>
        </p:nvSpPr>
        <p:spPr>
          <a:xfrm>
            <a:off x="35495" y="1556791"/>
            <a:ext cx="5040600" cy="51845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2060"/>
              </a:buClr>
              <a:buSzPct val="100000"/>
              <a:buFont typeface="Courier New"/>
              <a:buChar char="o"/>
            </a:pPr>
            <a:r>
              <a:rPr lang="en-GB" sz="3200">
                <a:solidFill>
                  <a:srgbClr val="002060"/>
                </a:solidFill>
                <a:latin typeface="Cambria"/>
                <a:ea typeface="Cambria"/>
                <a:cs typeface="Cambria"/>
                <a:sym typeface="Cambria"/>
              </a:rPr>
              <a:t>Software market rapidly shifting to Big data</a:t>
            </a:r>
          </a:p>
          <a:p>
            <a:pPr marL="742950" marR="0" lvl="1" indent="-285750" algn="l" rtl="0">
              <a:spcBef>
                <a:spcPts val="560"/>
              </a:spcBef>
              <a:spcAft>
                <a:spcPts val="0"/>
              </a:spcAft>
              <a:buClr>
                <a:srgbClr val="002060"/>
              </a:buClr>
              <a:buSzPct val="100000"/>
              <a:buFont typeface="Noto Sans Symbols"/>
              <a:buChar char="▪"/>
            </a:pPr>
            <a:r>
              <a:rPr lang="en-GB" sz="2800" b="0" i="0" u="none" strike="noStrike" cap="none">
                <a:solidFill>
                  <a:srgbClr val="002060"/>
                </a:solidFill>
                <a:latin typeface="Cambria"/>
                <a:ea typeface="Cambria"/>
                <a:cs typeface="Cambria"/>
                <a:sym typeface="Cambria"/>
              </a:rPr>
              <a:t>Expected 32% compound annual growth rate in EU through 2016</a:t>
            </a:r>
          </a:p>
          <a:p>
            <a:pPr marL="742950" marR="0" lvl="1" indent="-285750" algn="l" rtl="0">
              <a:spcBef>
                <a:spcPts val="560"/>
              </a:spcBef>
              <a:spcAft>
                <a:spcPts val="0"/>
              </a:spcAft>
              <a:buClr>
                <a:srgbClr val="002060"/>
              </a:buClr>
              <a:buSzPct val="100000"/>
              <a:buFont typeface="Noto Sans Symbols"/>
              <a:buChar char="▪"/>
            </a:pPr>
            <a:r>
              <a:rPr lang="en-GB" sz="2800" b="0" i="0" u="none" strike="noStrike" cap="none">
                <a:solidFill>
                  <a:srgbClr val="002060"/>
                </a:solidFill>
                <a:latin typeface="Cambria"/>
                <a:ea typeface="Cambria"/>
                <a:cs typeface="Cambria"/>
                <a:sym typeface="Cambria"/>
              </a:rPr>
              <a:t>Just 35% of Big data projects are successful [10]</a:t>
            </a:r>
          </a:p>
          <a:p>
            <a:pPr marL="0" marR="0" lvl="0" indent="0" algn="l" rtl="0">
              <a:spcBef>
                <a:spcPts val="640"/>
              </a:spcBef>
              <a:spcAft>
                <a:spcPts val="0"/>
              </a:spcAft>
              <a:buClr>
                <a:srgbClr val="002060"/>
              </a:buClr>
              <a:buFont typeface="Courier New"/>
              <a:buNone/>
            </a:pPr>
            <a:endParaRPr sz="3200">
              <a:solidFill>
                <a:srgbClr val="002060"/>
              </a:solidFill>
              <a:latin typeface="Cambria"/>
              <a:ea typeface="Cambria"/>
              <a:cs typeface="Cambria"/>
              <a:sym typeface="Cambria"/>
            </a:endParaRPr>
          </a:p>
          <a:p>
            <a:pPr marL="457200" marR="0" lvl="1" indent="0" algn="l" rtl="0">
              <a:spcBef>
                <a:spcPts val="560"/>
              </a:spcBef>
              <a:spcAft>
                <a:spcPts val="0"/>
              </a:spcAft>
              <a:buClr>
                <a:srgbClr val="FF0000"/>
              </a:buClr>
              <a:buSzPct val="25000"/>
              <a:buFont typeface="Courier New"/>
              <a:buNone/>
            </a:pPr>
            <a:r>
              <a:rPr lang="en-GB" sz="2800" b="0" i="0" u="none" strike="noStrike" cap="none">
                <a:solidFill>
                  <a:srgbClr val="FF0000"/>
                </a:solidFill>
                <a:latin typeface="Cambria"/>
                <a:ea typeface="Cambria"/>
                <a:cs typeface="Cambria"/>
                <a:sym typeface="Cambria"/>
              </a:rPr>
              <a:t>	</a:t>
            </a:r>
          </a:p>
          <a:p>
            <a:pPr marL="457200" marR="0" lvl="1" indent="0" algn="l" rtl="0">
              <a:spcBef>
                <a:spcPts val="560"/>
              </a:spcBef>
              <a:spcAft>
                <a:spcPts val="0"/>
              </a:spcAft>
              <a:buClr>
                <a:srgbClr val="002060"/>
              </a:buClr>
              <a:buFont typeface="Courier New"/>
              <a:buNone/>
            </a:pPr>
            <a:endParaRPr sz="2800" b="0" i="0" u="none" strike="noStrike" cap="none">
              <a:solidFill>
                <a:srgbClr val="FF0000"/>
              </a:solidFill>
              <a:latin typeface="Cambria"/>
              <a:ea typeface="Cambria"/>
              <a:cs typeface="Cambria"/>
              <a:sym typeface="Cambria"/>
            </a:endParaRPr>
          </a:p>
          <a:p>
            <a:pPr marL="742950" marR="0" lvl="1" indent="-285750" algn="l" rtl="0">
              <a:spcBef>
                <a:spcPts val="560"/>
              </a:spcBef>
              <a:spcAft>
                <a:spcPts val="0"/>
              </a:spcAft>
              <a:buClr>
                <a:srgbClr val="002060"/>
              </a:buClr>
              <a:buFont typeface="Noto Sans Symbols"/>
              <a:buNone/>
            </a:pPr>
            <a:endParaRPr sz="2800" b="0" i="0" u="none" strike="noStrike" cap="none">
              <a:solidFill>
                <a:srgbClr val="002060"/>
              </a:solidFill>
              <a:latin typeface="Cambria"/>
              <a:ea typeface="Cambria"/>
              <a:cs typeface="Cambria"/>
              <a:sym typeface="Cambria"/>
            </a:endParaRPr>
          </a:p>
          <a:p>
            <a:pPr marL="342900" marR="0" lvl="0" indent="-342900" algn="l" rtl="0">
              <a:spcBef>
                <a:spcPts val="640"/>
              </a:spcBef>
              <a:spcAft>
                <a:spcPts val="0"/>
              </a:spcAft>
              <a:buClr>
                <a:srgbClr val="002060"/>
              </a:buClr>
              <a:buFont typeface="Courier New"/>
              <a:buNone/>
            </a:pPr>
            <a:endParaRPr sz="3200">
              <a:solidFill>
                <a:srgbClr val="002060"/>
              </a:solidFill>
              <a:latin typeface="Cambria"/>
              <a:ea typeface="Cambria"/>
              <a:cs typeface="Cambria"/>
              <a:sym typeface="Cambria"/>
            </a:endParaRPr>
          </a:p>
          <a:p>
            <a:pPr marL="742950" marR="0" lvl="1" indent="-285750" algn="l" rtl="0">
              <a:spcBef>
                <a:spcPts val="560"/>
              </a:spcBef>
              <a:spcAft>
                <a:spcPts val="0"/>
              </a:spcAft>
              <a:buClr>
                <a:srgbClr val="002060"/>
              </a:buClr>
              <a:buFont typeface="Courier New"/>
              <a:buNone/>
            </a:pPr>
            <a:endParaRPr sz="2800" b="0" i="0" u="none" strike="noStrike" cap="none">
              <a:solidFill>
                <a:srgbClr val="002060"/>
              </a:solidFill>
              <a:latin typeface="Cambria"/>
              <a:ea typeface="Cambria"/>
              <a:cs typeface="Cambria"/>
              <a:sym typeface="Cambria"/>
            </a:endParaRPr>
          </a:p>
          <a:p>
            <a:pPr marL="742950" marR="0" lvl="1" indent="-285750" algn="l" rtl="0">
              <a:spcBef>
                <a:spcPts val="560"/>
              </a:spcBef>
              <a:spcAft>
                <a:spcPts val="0"/>
              </a:spcAft>
              <a:buClr>
                <a:srgbClr val="002060"/>
              </a:buClr>
              <a:buFont typeface="Courier New"/>
              <a:buNone/>
            </a:pPr>
            <a:endParaRPr sz="2800" b="0" i="0" u="none" strike="noStrike" cap="none">
              <a:solidFill>
                <a:srgbClr val="002060"/>
              </a:solidFill>
              <a:latin typeface="Cambria"/>
              <a:ea typeface="Cambria"/>
              <a:cs typeface="Cambria"/>
              <a:sym typeface="Cambria"/>
            </a:endParaRPr>
          </a:p>
          <a:p>
            <a:pPr marL="342900" marR="0" lvl="0" indent="-342900" algn="l" rtl="0">
              <a:spcBef>
                <a:spcPts val="640"/>
              </a:spcBef>
              <a:buClr>
                <a:srgbClr val="002060"/>
              </a:buClr>
              <a:buFont typeface="Courier New"/>
              <a:buNone/>
            </a:pPr>
            <a:endParaRPr sz="3200">
              <a:solidFill>
                <a:srgbClr val="002060"/>
              </a:solidFill>
              <a:latin typeface="Cambria"/>
              <a:ea typeface="Cambria"/>
              <a:cs typeface="Cambria"/>
              <a:sym typeface="Cambria"/>
            </a:endParaRPr>
          </a:p>
        </p:txBody>
      </p:sp>
      <p:pic>
        <p:nvPicPr>
          <p:cNvPr id="618" name="Shape 618"/>
          <p:cNvPicPr preferRelativeResize="0"/>
          <p:nvPr/>
        </p:nvPicPr>
        <p:blipFill rotWithShape="1">
          <a:blip r:embed="rId3">
            <a:alphaModFix/>
          </a:blip>
          <a:srcRect/>
          <a:stretch/>
        </p:blipFill>
        <p:spPr>
          <a:xfrm>
            <a:off x="4900973" y="2204864"/>
            <a:ext cx="4121100" cy="3196500"/>
          </a:xfrm>
          <a:prstGeom prst="rect">
            <a:avLst/>
          </a:prstGeom>
          <a:noFill/>
          <a:ln>
            <a:noFill/>
          </a:ln>
        </p:spPr>
      </p:pic>
      <p:sp>
        <p:nvSpPr>
          <p:cNvPr id="619" name="Shape 619"/>
          <p:cNvSpPr txBox="1">
            <a:spLocks noGrp="1"/>
          </p:cNvSpPr>
          <p:nvPr>
            <p:ph type="sldNum" idx="4294967295"/>
          </p:nvPr>
        </p:nvSpPr>
        <p:spPr>
          <a:xfrm>
            <a:off x="4089400" y="6337300"/>
            <a:ext cx="965100"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GB" sz="1200">
                <a:solidFill>
                  <a:srgbClr val="888888"/>
                </a:solidFill>
                <a:latin typeface="Cambria"/>
                <a:ea typeface="Cambria"/>
                <a:cs typeface="Cambria"/>
                <a:sym typeface="Cambria"/>
              </a:rPr>
              <a:t>- </a:t>
            </a:r>
            <a:fld id="{00000000-1234-1234-1234-123412341234}" type="slidenum">
              <a:rPr lang="en-GB" sz="1200">
                <a:solidFill>
                  <a:srgbClr val="888888"/>
                </a:solidFill>
                <a:latin typeface="Cambria"/>
                <a:ea typeface="Cambria"/>
                <a:cs typeface="Cambria"/>
                <a:sym typeface="Cambria"/>
              </a:rPr>
              <a:t>9</a:t>
            </a:fld>
            <a:r>
              <a:rPr lang="en-GB" sz="1200">
                <a:solidFill>
                  <a:srgbClr val="888888"/>
                </a:solidFill>
                <a:latin typeface="Cambria"/>
                <a:ea typeface="Cambria"/>
                <a:cs typeface="Cambria"/>
                <a:sym typeface="Cambria"/>
              </a:rPr>
              <a:t> -</a:t>
            </a:r>
          </a:p>
        </p:txBody>
      </p:sp>
    </p:spTree>
    <p:extLst>
      <p:ext uri="{BB962C8B-B14F-4D97-AF65-F5344CB8AC3E}">
        <p14:creationId xmlns:p14="http://schemas.microsoft.com/office/powerpoint/2010/main" val="34617657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66FF"/>
      </a:hlink>
      <a:folHlink>
        <a:srgbClr val="5F5F5F"/>
      </a:folHlink>
    </a:clrScheme>
    <a:fontScheme name="5.1 - Program design_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5.1 - Program design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1 - Program design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1 - Program design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1 - Program design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1 - Program design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1 - Program design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1 - Program design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SE.thmx</Template>
  <TotalTime>2960</TotalTime>
  <Words>4918</Words>
  <Application>Microsoft Macintosh PowerPoint</Application>
  <PresentationFormat>On-screen Show (4:3)</PresentationFormat>
  <Paragraphs>815</Paragraphs>
  <Slides>78</Slides>
  <Notes>45</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SE</vt:lpstr>
      <vt:lpstr>Foundations of Complex Software Architectures and Styles</vt:lpstr>
      <vt:lpstr>Today we talk Big Data &amp; Data-Intensive Design!</vt:lpstr>
      <vt:lpstr>What is big data?</vt:lpstr>
      <vt:lpstr>What is big data?</vt:lpstr>
      <vt:lpstr>High volume</vt:lpstr>
      <vt:lpstr>High velocity</vt:lpstr>
      <vt:lpstr>High variety</vt:lpstr>
      <vt:lpstr>The steps of big data processing</vt:lpstr>
      <vt:lpstr>The Rise of Big Data</vt:lpstr>
      <vt:lpstr>Application Domains</vt:lpstr>
      <vt:lpstr>Data Intensive Application (DIA)</vt:lpstr>
      <vt:lpstr>NIST Data-Intensive Reference  Architecture</vt:lpstr>
      <vt:lpstr>Building blocks for DIAs today</vt:lpstr>
      <vt:lpstr>Batch vs streaming processing</vt:lpstr>
      <vt:lpstr>PowerPoint Presentation</vt:lpstr>
      <vt:lpstr>An example of batch approach - MapReduce</vt:lpstr>
      <vt:lpstr>Example of stream approach – Apache Storm</vt:lpstr>
      <vt:lpstr>A runtime view on Hadoop MapReduce</vt:lpstr>
      <vt:lpstr>A runtime view on Apache Storm</vt:lpstr>
      <vt:lpstr>DIA needs for quality</vt:lpstr>
      <vt:lpstr>Bored yet?</vt:lpstr>
      <vt:lpstr>DIA Technology Challenges</vt:lpstr>
      <vt:lpstr>Who came to it first?</vt:lpstr>
      <vt:lpstr>Who came to it first?</vt:lpstr>
      <vt:lpstr>Who came to it first?</vt:lpstr>
      <vt:lpstr>Who came to it first?</vt:lpstr>
      <vt:lpstr>Who came to it first?</vt:lpstr>
      <vt:lpstr>Google search engine architecture</vt:lpstr>
      <vt:lpstr>Google’s search facility</vt:lpstr>
      <vt:lpstr>Google’s search facility</vt:lpstr>
      <vt:lpstr>Google’s search facility</vt:lpstr>
      <vt:lpstr>Google’s search facility</vt:lpstr>
      <vt:lpstr>Google’s search facility</vt:lpstr>
      <vt:lpstr>Google File System (GFS)</vt:lpstr>
      <vt:lpstr>Google File System (GFS)</vt:lpstr>
      <vt:lpstr>Google’s Map-Reduce </vt:lpstr>
      <vt:lpstr>Google’s Map-Reduce</vt:lpstr>
      <vt:lpstr>Google software-defined networking</vt:lpstr>
      <vt:lpstr>Data-Intensive Architectural lessons from Google</vt:lpstr>
      <vt:lpstr>As it turns out...</vt:lpstr>
      <vt:lpstr>Guess... </vt:lpstr>
      <vt:lpstr>PowerPoint Presentation</vt:lpstr>
      <vt:lpstr>Facebook’s infrastructure</vt:lpstr>
      <vt:lpstr>Facebook data store: three tier architecture</vt:lpstr>
      <vt:lpstr>Facebook data store: replication</vt:lpstr>
      <vt:lpstr>How many servers are at FB?</vt:lpstr>
      <vt:lpstr>PowerPoint Presentation</vt:lpstr>
      <vt:lpstr>Estimating FB servers</vt:lpstr>
      <vt:lpstr>A Couple of Architectural Lessons from Facebook</vt:lpstr>
      <vt:lpstr>Data-Intensive Architectural Styles</vt:lpstr>
      <vt:lpstr>Remember</vt:lpstr>
      <vt:lpstr>Data-Intensive Styles Explained!</vt:lpstr>
      <vt:lpstr>Lambda Architecture</vt:lpstr>
      <vt:lpstr>Background of Lambda Architecture</vt:lpstr>
      <vt:lpstr>Overview of Lambda Architecture</vt:lpstr>
      <vt:lpstr>For Example</vt:lpstr>
      <vt:lpstr>PowerPoint Presentation</vt:lpstr>
      <vt:lpstr>PowerPoint Presentation</vt:lpstr>
      <vt:lpstr>Overall Architecture</vt:lpstr>
      <vt:lpstr>Operational Statistics</vt:lpstr>
      <vt:lpstr>Implementing Lambda</vt:lpstr>
      <vt:lpstr>Active Executor Lambda Framework</vt:lpstr>
      <vt:lpstr>Big Data Logic Style</vt:lpstr>
      <vt:lpstr>Big Data Logic Style</vt:lpstr>
      <vt:lpstr>For Example: Lambda Architecture!</vt:lpstr>
      <vt:lpstr>Big Compute Style</vt:lpstr>
      <vt:lpstr>For Example: Hadoop &amp; Yarn!</vt:lpstr>
      <vt:lpstr>Kappa Architecture</vt:lpstr>
      <vt:lpstr>Kappa Architecture, in Azure, Managed</vt:lpstr>
      <vt:lpstr>Kappa Architecture, in Azure, Managed</vt:lpstr>
      <vt:lpstr>Middleware Options: ~300 (+1/month)!!!</vt:lpstr>
      <vt:lpstr>Other Architectural Initiatives around Big Data</vt:lpstr>
      <vt:lpstr>   NIST Big Data Initiative</vt:lpstr>
      <vt:lpstr>NBD-PWG (NIST Big Data Public Working Group) Subgroups &amp; Co-Chairs</vt:lpstr>
      <vt:lpstr>Use Case Template</vt:lpstr>
      <vt:lpstr>51 Detailed Use Cases: Contributed July-September 2013 Covers goals, data features such as 3 V’s, software, hardware</vt:lpstr>
      <vt:lpstr>PowerPoint Presentation</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Elisabetta Di Nitto</dc:creator>
  <cp:lastModifiedBy>Damian Andrew Tamburri</cp:lastModifiedBy>
  <cp:revision>209</cp:revision>
  <cp:lastPrinted>2015-11-04T00:01:30Z</cp:lastPrinted>
  <dcterms:created xsi:type="dcterms:W3CDTF">2016-10-18T09:37:06Z</dcterms:created>
  <dcterms:modified xsi:type="dcterms:W3CDTF">2017-11-20T11:45:50Z</dcterms:modified>
</cp:coreProperties>
</file>